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Telegraf Extra-Light" charset="1" panose="00000300000000000000"/>
      <p:regular r:id="rId18"/>
    </p:embeddedFont>
    <p:embeddedFont>
      <p:font typeface="Telegraf Bold" charset="1" panose="00000800000000000000"/>
      <p:regular r:id="rId19"/>
    </p:embeddedFont>
    <p:embeddedFont>
      <p:font typeface="Telegraf" charset="1" panose="00000500000000000000"/>
      <p:regular r:id="rId20"/>
    </p:embeddedFont>
    <p:embeddedFont>
      <p:font typeface="Times New Roman Bold" charset="1" panose="02020803070505020304"/>
      <p:regular r:id="rId21"/>
    </p:embeddedFont>
    <p:embeddedFont>
      <p:font typeface="Times New Roman" charset="1" panose="02020603050405020304"/>
      <p:regular r:id="rId22"/>
    </p:embeddedFont>
    <p:embeddedFont>
      <p:font typeface="TT Hoves" charset="1" panose="02000003020000060003"/>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start.umd.edu/gtd-download" TargetMode="External" Type="http://schemas.openxmlformats.org/officeDocument/2006/relationships/hyperlink"/><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07862">
            <a:off x="6110388" y="5304279"/>
            <a:ext cx="15048401" cy="6376760"/>
          </a:xfrm>
          <a:custGeom>
            <a:avLst/>
            <a:gdLst/>
            <a:ahLst/>
            <a:cxnLst/>
            <a:rect r="r" b="b" t="t" l="l"/>
            <a:pathLst>
              <a:path h="6376760" w="15048401">
                <a:moveTo>
                  <a:pt x="0" y="0"/>
                </a:moveTo>
                <a:lnTo>
                  <a:pt x="15048401" y="0"/>
                </a:lnTo>
                <a:lnTo>
                  <a:pt x="15048401" y="6376760"/>
                </a:lnTo>
                <a:lnTo>
                  <a:pt x="0" y="6376760"/>
                </a:lnTo>
                <a:lnTo>
                  <a:pt x="0" y="0"/>
                </a:lnTo>
                <a:close/>
              </a:path>
            </a:pathLst>
          </a:custGeom>
          <a:blipFill>
            <a:blip r:embed="rId2"/>
            <a:stretch>
              <a:fillRect l="0" t="0" r="0" b="0"/>
            </a:stretch>
          </a:blipFill>
        </p:spPr>
      </p:sp>
      <p:grpSp>
        <p:nvGrpSpPr>
          <p:cNvPr name="Group 3" id="3"/>
          <p:cNvGrpSpPr/>
          <p:nvPr/>
        </p:nvGrpSpPr>
        <p:grpSpPr>
          <a:xfrm rot="0">
            <a:off x="-493365" y="4749145"/>
            <a:ext cx="9637365" cy="212578"/>
            <a:chOff x="0" y="0"/>
            <a:chExt cx="2538236" cy="55988"/>
          </a:xfrm>
        </p:grpSpPr>
        <p:sp>
          <p:nvSpPr>
            <p:cNvPr name="Freeform 4" id="4"/>
            <p:cNvSpPr/>
            <p:nvPr/>
          </p:nvSpPr>
          <p:spPr>
            <a:xfrm flipH="false" flipV="false" rot="0">
              <a:off x="0" y="0"/>
              <a:ext cx="2538236" cy="55988"/>
            </a:xfrm>
            <a:custGeom>
              <a:avLst/>
              <a:gdLst/>
              <a:ahLst/>
              <a:cxnLst/>
              <a:rect r="r" b="b" t="t" l="l"/>
              <a:pathLst>
                <a:path h="55988" w="2538236">
                  <a:moveTo>
                    <a:pt x="0" y="0"/>
                  </a:moveTo>
                  <a:lnTo>
                    <a:pt x="2538236" y="0"/>
                  </a:lnTo>
                  <a:lnTo>
                    <a:pt x="2538236" y="55988"/>
                  </a:lnTo>
                  <a:lnTo>
                    <a:pt x="0" y="559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5" id="5"/>
            <p:cNvSpPr txBox="true"/>
            <p:nvPr/>
          </p:nvSpPr>
          <p:spPr>
            <a:xfrm>
              <a:off x="0" y="-57150"/>
              <a:ext cx="2538236" cy="113138"/>
            </a:xfrm>
            <a:prstGeom prst="rect">
              <a:avLst/>
            </a:prstGeom>
          </p:spPr>
          <p:txBody>
            <a:bodyPr anchor="ctr" rtlCol="false" tIns="50800" lIns="50800" bIns="50800" rIns="50800"/>
            <a:lstStyle/>
            <a:p>
              <a:pPr algn="ctr">
                <a:lnSpc>
                  <a:spcPts val="3639"/>
                </a:lnSpc>
              </a:pPr>
            </a:p>
          </p:txBody>
        </p:sp>
      </p:grpSp>
      <p:sp>
        <p:nvSpPr>
          <p:cNvPr name="Freeform 6" id="6"/>
          <p:cNvSpPr/>
          <p:nvPr/>
        </p:nvSpPr>
        <p:spPr>
          <a:xfrm flipH="false" flipV="true" rot="0">
            <a:off x="-641393" y="-1165054"/>
            <a:ext cx="6732105" cy="4030848"/>
          </a:xfrm>
          <a:custGeom>
            <a:avLst/>
            <a:gdLst/>
            <a:ahLst/>
            <a:cxnLst/>
            <a:rect r="r" b="b" t="t" l="l"/>
            <a:pathLst>
              <a:path h="4030848" w="6732105">
                <a:moveTo>
                  <a:pt x="0" y="4030848"/>
                </a:moveTo>
                <a:lnTo>
                  <a:pt x="6732105" y="4030848"/>
                </a:lnTo>
                <a:lnTo>
                  <a:pt x="6732105" y="0"/>
                </a:lnTo>
                <a:lnTo>
                  <a:pt x="0" y="0"/>
                </a:lnTo>
                <a:lnTo>
                  <a:pt x="0" y="4030848"/>
                </a:lnTo>
                <a:close/>
              </a:path>
            </a:pathLst>
          </a:custGeom>
          <a:blipFill>
            <a:blip r:embed="rId3"/>
            <a:stretch>
              <a:fillRect l="0" t="0" r="0" b="0"/>
            </a:stretch>
          </a:blipFill>
        </p:spPr>
      </p:sp>
      <p:sp>
        <p:nvSpPr>
          <p:cNvPr name="TextBox 7" id="7"/>
          <p:cNvSpPr txBox="true"/>
          <p:nvPr/>
        </p:nvSpPr>
        <p:spPr>
          <a:xfrm rot="0">
            <a:off x="8704575" y="774170"/>
            <a:ext cx="3001947" cy="394335"/>
          </a:xfrm>
          <a:prstGeom prst="rect">
            <a:avLst/>
          </a:prstGeom>
        </p:spPr>
        <p:txBody>
          <a:bodyPr anchor="t" rtlCol="false" tIns="0" lIns="0" bIns="0" rIns="0">
            <a:spAutoFit/>
          </a:bodyPr>
          <a:lstStyle/>
          <a:p>
            <a:pPr algn="l">
              <a:lnSpc>
                <a:spcPts val="2940"/>
              </a:lnSpc>
              <a:spcBef>
                <a:spcPct val="0"/>
              </a:spcBef>
            </a:pPr>
            <a:r>
              <a:rPr lang="en-US" sz="2100" spc="105">
                <a:solidFill>
                  <a:srgbClr val="164B82"/>
                </a:solidFill>
                <a:latin typeface="Telegraf Extra-Light"/>
                <a:ea typeface="Telegraf Extra-Light"/>
                <a:cs typeface="Telegraf Extra-Light"/>
                <a:sym typeface="Telegraf Extra-Light"/>
              </a:rPr>
              <a:t>Machine Learning</a:t>
            </a:r>
          </a:p>
        </p:txBody>
      </p:sp>
      <p:sp>
        <p:nvSpPr>
          <p:cNvPr name="TextBox 8" id="8"/>
          <p:cNvSpPr txBox="true"/>
          <p:nvPr/>
        </p:nvSpPr>
        <p:spPr>
          <a:xfrm rot="0">
            <a:off x="15067703" y="774170"/>
            <a:ext cx="2191597" cy="394335"/>
          </a:xfrm>
          <a:prstGeom prst="rect">
            <a:avLst/>
          </a:prstGeom>
        </p:spPr>
        <p:txBody>
          <a:bodyPr anchor="t" rtlCol="false" tIns="0" lIns="0" bIns="0" rIns="0">
            <a:spAutoFit/>
          </a:bodyPr>
          <a:lstStyle/>
          <a:p>
            <a:pPr algn="r">
              <a:lnSpc>
                <a:spcPts val="2940"/>
              </a:lnSpc>
              <a:spcBef>
                <a:spcPct val="0"/>
              </a:spcBef>
            </a:pPr>
            <a:r>
              <a:rPr lang="en-US" sz="2100" spc="105">
                <a:solidFill>
                  <a:srgbClr val="164B82"/>
                </a:solidFill>
                <a:latin typeface="Telegraf Extra-Light"/>
                <a:ea typeface="Telegraf Extra-Light"/>
                <a:cs typeface="Telegraf Extra-Light"/>
                <a:sym typeface="Telegraf Extra-Light"/>
              </a:rPr>
              <a:t>‘C’</a:t>
            </a:r>
          </a:p>
        </p:txBody>
      </p:sp>
      <p:sp>
        <p:nvSpPr>
          <p:cNvPr name="TextBox 9" id="9"/>
          <p:cNvSpPr txBox="true"/>
          <p:nvPr/>
        </p:nvSpPr>
        <p:spPr>
          <a:xfrm rot="0">
            <a:off x="12346639" y="774170"/>
            <a:ext cx="2191597" cy="394335"/>
          </a:xfrm>
          <a:prstGeom prst="rect">
            <a:avLst/>
          </a:prstGeom>
        </p:spPr>
        <p:txBody>
          <a:bodyPr anchor="t" rtlCol="false" tIns="0" lIns="0" bIns="0" rIns="0">
            <a:spAutoFit/>
          </a:bodyPr>
          <a:lstStyle/>
          <a:p>
            <a:pPr algn="ctr">
              <a:lnSpc>
                <a:spcPts val="2940"/>
              </a:lnSpc>
              <a:spcBef>
                <a:spcPct val="0"/>
              </a:spcBef>
            </a:pPr>
            <a:r>
              <a:rPr lang="en-US" sz="2100" spc="105">
                <a:solidFill>
                  <a:srgbClr val="164B82"/>
                </a:solidFill>
                <a:latin typeface="Telegraf Extra-Light"/>
                <a:ea typeface="Telegraf Extra-Light"/>
                <a:cs typeface="Telegraf Extra-Light"/>
                <a:sym typeface="Telegraf Extra-Light"/>
              </a:rPr>
              <a:t>22070521120</a:t>
            </a:r>
          </a:p>
        </p:txBody>
      </p:sp>
      <p:grpSp>
        <p:nvGrpSpPr>
          <p:cNvPr name="Group 10" id="10"/>
          <p:cNvGrpSpPr/>
          <p:nvPr/>
        </p:nvGrpSpPr>
        <p:grpSpPr>
          <a:xfrm rot="5400000">
            <a:off x="14216713" y="-5306211"/>
            <a:ext cx="643045" cy="12669823"/>
            <a:chOff x="0" y="0"/>
            <a:chExt cx="169362" cy="3336908"/>
          </a:xfrm>
        </p:grpSpPr>
        <p:sp>
          <p:nvSpPr>
            <p:cNvPr name="Freeform 11" id="11"/>
            <p:cNvSpPr/>
            <p:nvPr/>
          </p:nvSpPr>
          <p:spPr>
            <a:xfrm flipH="false" flipV="false" rot="0">
              <a:off x="0" y="0"/>
              <a:ext cx="169362" cy="3336908"/>
            </a:xfrm>
            <a:custGeom>
              <a:avLst/>
              <a:gdLst/>
              <a:ahLst/>
              <a:cxnLst/>
              <a:rect r="r" b="b" t="t" l="l"/>
              <a:pathLst>
                <a:path h="3336908" w="169362">
                  <a:moveTo>
                    <a:pt x="84681" y="0"/>
                  </a:moveTo>
                  <a:lnTo>
                    <a:pt x="84681" y="0"/>
                  </a:lnTo>
                  <a:cubicBezTo>
                    <a:pt x="107140" y="0"/>
                    <a:pt x="128678" y="8922"/>
                    <a:pt x="144559" y="24802"/>
                  </a:cubicBezTo>
                  <a:cubicBezTo>
                    <a:pt x="160440" y="40683"/>
                    <a:pt x="169362" y="62222"/>
                    <a:pt x="169362" y="84681"/>
                  </a:cubicBezTo>
                  <a:lnTo>
                    <a:pt x="169362" y="3252227"/>
                  </a:lnTo>
                  <a:cubicBezTo>
                    <a:pt x="169362" y="3274686"/>
                    <a:pt x="160440" y="3296225"/>
                    <a:pt x="144559" y="3312106"/>
                  </a:cubicBezTo>
                  <a:cubicBezTo>
                    <a:pt x="128678" y="3327986"/>
                    <a:pt x="107140" y="3336908"/>
                    <a:pt x="84681" y="3336908"/>
                  </a:cubicBezTo>
                  <a:lnTo>
                    <a:pt x="84681" y="3336908"/>
                  </a:lnTo>
                  <a:cubicBezTo>
                    <a:pt x="37913" y="3336908"/>
                    <a:pt x="0" y="3298995"/>
                    <a:pt x="0" y="325222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12" id="12"/>
            <p:cNvSpPr txBox="true"/>
            <p:nvPr/>
          </p:nvSpPr>
          <p:spPr>
            <a:xfrm>
              <a:off x="0" y="-57150"/>
              <a:ext cx="169362" cy="3394058"/>
            </a:xfrm>
            <a:prstGeom prst="rect">
              <a:avLst/>
            </a:prstGeom>
          </p:spPr>
          <p:txBody>
            <a:bodyPr anchor="ctr" rtlCol="false" tIns="50800" lIns="50800" bIns="50800" rIns="50800"/>
            <a:lstStyle/>
            <a:p>
              <a:pPr algn="ctr">
                <a:lnSpc>
                  <a:spcPts val="3639"/>
                </a:lnSpc>
              </a:pPr>
            </a:p>
          </p:txBody>
        </p:sp>
      </p:grpSp>
      <p:sp>
        <p:nvSpPr>
          <p:cNvPr name="Freeform 13" id="13"/>
          <p:cNvSpPr/>
          <p:nvPr/>
        </p:nvSpPr>
        <p:spPr>
          <a:xfrm flipH="false" flipV="false" rot="0">
            <a:off x="8002003" y="5170487"/>
            <a:ext cx="9257297" cy="4784367"/>
          </a:xfrm>
          <a:custGeom>
            <a:avLst/>
            <a:gdLst/>
            <a:ahLst/>
            <a:cxnLst/>
            <a:rect r="r" b="b" t="t" l="l"/>
            <a:pathLst>
              <a:path h="4784367" w="9257297">
                <a:moveTo>
                  <a:pt x="0" y="0"/>
                </a:moveTo>
                <a:lnTo>
                  <a:pt x="9257297" y="0"/>
                </a:lnTo>
                <a:lnTo>
                  <a:pt x="9257297" y="4784367"/>
                </a:lnTo>
                <a:lnTo>
                  <a:pt x="0" y="4784367"/>
                </a:lnTo>
                <a:lnTo>
                  <a:pt x="0" y="0"/>
                </a:lnTo>
                <a:close/>
              </a:path>
            </a:pathLst>
          </a:custGeom>
          <a:blipFill>
            <a:blip r:embed="rId4"/>
            <a:stretch>
              <a:fillRect l="-33076" t="0" r="-1162" b="0"/>
            </a:stretch>
          </a:blipFill>
        </p:spPr>
      </p:sp>
      <p:sp>
        <p:nvSpPr>
          <p:cNvPr name="TextBox 14" id="14"/>
          <p:cNvSpPr txBox="true"/>
          <p:nvPr/>
        </p:nvSpPr>
        <p:spPr>
          <a:xfrm rot="0">
            <a:off x="280800" y="2142544"/>
            <a:ext cx="15134802" cy="1236951"/>
          </a:xfrm>
          <a:prstGeom prst="rect">
            <a:avLst/>
          </a:prstGeom>
        </p:spPr>
        <p:txBody>
          <a:bodyPr anchor="t" rtlCol="false" tIns="0" lIns="0" bIns="0" rIns="0">
            <a:spAutoFit/>
          </a:bodyPr>
          <a:lstStyle/>
          <a:p>
            <a:pPr algn="l">
              <a:lnSpc>
                <a:spcPts val="9521"/>
              </a:lnSpc>
              <a:spcBef>
                <a:spcPct val="0"/>
              </a:spcBef>
            </a:pPr>
            <a:r>
              <a:rPr lang="en-US" b="true" sz="6801" spc="340">
                <a:solidFill>
                  <a:srgbClr val="343434"/>
                </a:solidFill>
                <a:latin typeface="Telegraf Bold"/>
                <a:ea typeface="Telegraf Bold"/>
                <a:cs typeface="Telegraf Bold"/>
                <a:sym typeface="Telegraf Bold"/>
              </a:rPr>
              <a:t>GLOBAL TERRORISM ANALYSIS </a:t>
            </a:r>
          </a:p>
        </p:txBody>
      </p:sp>
      <p:sp>
        <p:nvSpPr>
          <p:cNvPr name="TextBox 15" id="15"/>
          <p:cNvSpPr txBox="true"/>
          <p:nvPr/>
        </p:nvSpPr>
        <p:spPr>
          <a:xfrm rot="0">
            <a:off x="434602" y="3345312"/>
            <a:ext cx="15134802" cy="878204"/>
          </a:xfrm>
          <a:prstGeom prst="rect">
            <a:avLst/>
          </a:prstGeom>
        </p:spPr>
        <p:txBody>
          <a:bodyPr anchor="t" rtlCol="false" tIns="0" lIns="0" bIns="0" rIns="0">
            <a:spAutoFit/>
          </a:bodyPr>
          <a:lstStyle/>
          <a:p>
            <a:pPr algn="l">
              <a:lnSpc>
                <a:spcPts val="6720"/>
              </a:lnSpc>
              <a:spcBef>
                <a:spcPct val="0"/>
              </a:spcBef>
            </a:pPr>
            <a:r>
              <a:rPr lang="en-US" sz="4800" spc="523">
                <a:solidFill>
                  <a:srgbClr val="343434"/>
                </a:solidFill>
                <a:latin typeface="Telegraf"/>
                <a:ea typeface="Telegraf"/>
                <a:cs typeface="Telegraf"/>
                <a:sym typeface="Telegraf"/>
              </a:rPr>
              <a:t>FROM DATA TO DEPLOYMENT (1970-2020)</a:t>
            </a:r>
          </a:p>
        </p:txBody>
      </p:sp>
      <p:sp>
        <p:nvSpPr>
          <p:cNvPr name="TextBox 16" id="16"/>
          <p:cNvSpPr txBox="true"/>
          <p:nvPr/>
        </p:nvSpPr>
        <p:spPr>
          <a:xfrm rot="0">
            <a:off x="434602" y="7341644"/>
            <a:ext cx="2554023" cy="460375"/>
          </a:xfrm>
          <a:prstGeom prst="rect">
            <a:avLst/>
          </a:prstGeom>
        </p:spPr>
        <p:txBody>
          <a:bodyPr anchor="t" rtlCol="false" tIns="0" lIns="0" bIns="0" rIns="0">
            <a:spAutoFit/>
          </a:bodyPr>
          <a:lstStyle/>
          <a:p>
            <a:pPr algn="l">
              <a:lnSpc>
                <a:spcPts val="3499"/>
              </a:lnSpc>
              <a:spcBef>
                <a:spcPct val="0"/>
              </a:spcBef>
            </a:pPr>
            <a:r>
              <a:rPr lang="en-US" sz="2499" spc="124">
                <a:solidFill>
                  <a:srgbClr val="343434"/>
                </a:solidFill>
                <a:latin typeface="Telegraf"/>
                <a:ea typeface="Telegraf"/>
                <a:cs typeface="Telegraf"/>
                <a:sym typeface="Telegraf"/>
              </a:rPr>
              <a:t>Presented By:</a:t>
            </a:r>
          </a:p>
        </p:txBody>
      </p:sp>
      <p:sp>
        <p:nvSpPr>
          <p:cNvPr name="TextBox 17" id="17"/>
          <p:cNvSpPr txBox="true"/>
          <p:nvPr/>
        </p:nvSpPr>
        <p:spPr>
          <a:xfrm rot="0">
            <a:off x="3144444" y="7341644"/>
            <a:ext cx="3928552" cy="460375"/>
          </a:xfrm>
          <a:prstGeom prst="rect">
            <a:avLst/>
          </a:prstGeom>
        </p:spPr>
        <p:txBody>
          <a:bodyPr anchor="t" rtlCol="false" tIns="0" lIns="0" bIns="0" rIns="0">
            <a:spAutoFit/>
          </a:bodyPr>
          <a:lstStyle/>
          <a:p>
            <a:pPr algn="l">
              <a:lnSpc>
                <a:spcPts val="3499"/>
              </a:lnSpc>
              <a:spcBef>
                <a:spcPct val="0"/>
              </a:spcBef>
            </a:pPr>
            <a:r>
              <a:rPr lang="en-US" sz="2499" spc="124">
                <a:solidFill>
                  <a:srgbClr val="343434"/>
                </a:solidFill>
                <a:latin typeface="Telegraf"/>
                <a:ea typeface="Telegraf"/>
                <a:cs typeface="Telegraf"/>
                <a:sym typeface="Telegraf"/>
              </a:rPr>
              <a:t>Ayush Gupte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true" flipV="false" rot="0">
            <a:off x="-189023" y="-2444319"/>
            <a:ext cx="12760102" cy="5407093"/>
          </a:xfrm>
          <a:custGeom>
            <a:avLst/>
            <a:gdLst/>
            <a:ahLst/>
            <a:cxnLst/>
            <a:rect r="r" b="b" t="t" l="l"/>
            <a:pathLst>
              <a:path h="5407093" w="12760102">
                <a:moveTo>
                  <a:pt x="12760103" y="0"/>
                </a:moveTo>
                <a:lnTo>
                  <a:pt x="0" y="0"/>
                </a:lnTo>
                <a:lnTo>
                  <a:pt x="0" y="5407093"/>
                </a:lnTo>
                <a:lnTo>
                  <a:pt x="12760103" y="5407093"/>
                </a:lnTo>
                <a:lnTo>
                  <a:pt x="12760103" y="0"/>
                </a:lnTo>
                <a:close/>
              </a:path>
            </a:pathLst>
          </a:custGeom>
          <a:blipFill>
            <a:blip r:embed="rId2"/>
            <a:stretch>
              <a:fillRect l="0" t="0" r="0" b="0"/>
            </a:stretch>
          </a:blipFill>
        </p:spPr>
      </p:sp>
      <p:grpSp>
        <p:nvGrpSpPr>
          <p:cNvPr name="Group 3" id="3"/>
          <p:cNvGrpSpPr/>
          <p:nvPr/>
        </p:nvGrpSpPr>
        <p:grpSpPr>
          <a:xfrm rot="0">
            <a:off x="15439598" y="-392510"/>
            <a:ext cx="3014216" cy="11072020"/>
            <a:chOff x="0" y="0"/>
            <a:chExt cx="793867" cy="2916088"/>
          </a:xfrm>
        </p:grpSpPr>
        <p:sp>
          <p:nvSpPr>
            <p:cNvPr name="Freeform 4" id="4"/>
            <p:cNvSpPr/>
            <p:nvPr/>
          </p:nvSpPr>
          <p:spPr>
            <a:xfrm flipH="false" flipV="false" rot="0">
              <a:off x="0" y="0"/>
              <a:ext cx="793867" cy="2916088"/>
            </a:xfrm>
            <a:custGeom>
              <a:avLst/>
              <a:gdLst/>
              <a:ahLst/>
              <a:cxnLst/>
              <a:rect r="r" b="b" t="t" l="l"/>
              <a:pathLst>
                <a:path h="2916088" w="793867">
                  <a:moveTo>
                    <a:pt x="0" y="0"/>
                  </a:moveTo>
                  <a:lnTo>
                    <a:pt x="793867" y="0"/>
                  </a:lnTo>
                  <a:lnTo>
                    <a:pt x="793867"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5" id="5"/>
            <p:cNvSpPr txBox="true"/>
            <p:nvPr/>
          </p:nvSpPr>
          <p:spPr>
            <a:xfrm>
              <a:off x="0" y="-57150"/>
              <a:ext cx="793867" cy="2973238"/>
            </a:xfrm>
            <a:prstGeom prst="rect">
              <a:avLst/>
            </a:prstGeom>
          </p:spPr>
          <p:txBody>
            <a:bodyPr anchor="ctr" rtlCol="false" tIns="50800" lIns="50800" bIns="50800" rIns="50800"/>
            <a:lstStyle/>
            <a:p>
              <a:pPr algn="ctr">
                <a:lnSpc>
                  <a:spcPts val="3639"/>
                </a:lnSpc>
              </a:pPr>
            </a:p>
          </p:txBody>
        </p:sp>
      </p:grpSp>
      <p:sp>
        <p:nvSpPr>
          <p:cNvPr name="Freeform 6" id="6"/>
          <p:cNvSpPr/>
          <p:nvPr/>
        </p:nvSpPr>
        <p:spPr>
          <a:xfrm flipH="false" flipV="false" rot="0">
            <a:off x="397130" y="4978336"/>
            <a:ext cx="7606490" cy="3415940"/>
          </a:xfrm>
          <a:custGeom>
            <a:avLst/>
            <a:gdLst/>
            <a:ahLst/>
            <a:cxnLst/>
            <a:rect r="r" b="b" t="t" l="l"/>
            <a:pathLst>
              <a:path h="3415940" w="7606490">
                <a:moveTo>
                  <a:pt x="0" y="0"/>
                </a:moveTo>
                <a:lnTo>
                  <a:pt x="7606490" y="0"/>
                </a:lnTo>
                <a:lnTo>
                  <a:pt x="7606490" y="3415940"/>
                </a:lnTo>
                <a:lnTo>
                  <a:pt x="0" y="3415940"/>
                </a:lnTo>
                <a:lnTo>
                  <a:pt x="0" y="0"/>
                </a:lnTo>
                <a:close/>
              </a:path>
            </a:pathLst>
          </a:custGeom>
          <a:blipFill>
            <a:blip r:embed="rId3"/>
            <a:stretch>
              <a:fillRect l="0" t="0" r="-3534" b="0"/>
            </a:stretch>
          </a:blipFill>
        </p:spPr>
      </p:sp>
      <p:sp>
        <p:nvSpPr>
          <p:cNvPr name="Freeform 7" id="7"/>
          <p:cNvSpPr/>
          <p:nvPr/>
        </p:nvSpPr>
        <p:spPr>
          <a:xfrm flipH="false" flipV="false" rot="0">
            <a:off x="8453752" y="6686306"/>
            <a:ext cx="6772957" cy="3259485"/>
          </a:xfrm>
          <a:custGeom>
            <a:avLst/>
            <a:gdLst/>
            <a:ahLst/>
            <a:cxnLst/>
            <a:rect r="r" b="b" t="t" l="l"/>
            <a:pathLst>
              <a:path h="3259485" w="6772957">
                <a:moveTo>
                  <a:pt x="0" y="0"/>
                </a:moveTo>
                <a:lnTo>
                  <a:pt x="6772956" y="0"/>
                </a:lnTo>
                <a:lnTo>
                  <a:pt x="6772956" y="3259485"/>
                </a:lnTo>
                <a:lnTo>
                  <a:pt x="0" y="3259485"/>
                </a:lnTo>
                <a:lnTo>
                  <a:pt x="0" y="0"/>
                </a:lnTo>
                <a:close/>
              </a:path>
            </a:pathLst>
          </a:custGeom>
          <a:blipFill>
            <a:blip r:embed="rId4"/>
            <a:stretch>
              <a:fillRect l="0" t="0" r="0" b="0"/>
            </a:stretch>
          </a:blipFill>
        </p:spPr>
      </p:sp>
      <p:sp>
        <p:nvSpPr>
          <p:cNvPr name="TextBox 8" id="8"/>
          <p:cNvSpPr txBox="true"/>
          <p:nvPr/>
        </p:nvSpPr>
        <p:spPr>
          <a:xfrm rot="0">
            <a:off x="14246102" y="8334680"/>
            <a:ext cx="6026397"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09</a:t>
            </a:r>
          </a:p>
        </p:txBody>
      </p:sp>
      <p:sp>
        <p:nvSpPr>
          <p:cNvPr name="TextBox 9" id="9"/>
          <p:cNvSpPr txBox="true"/>
          <p:nvPr/>
        </p:nvSpPr>
        <p:spPr>
          <a:xfrm rot="0">
            <a:off x="539475" y="497085"/>
            <a:ext cx="10576202" cy="1691894"/>
          </a:xfrm>
          <a:prstGeom prst="rect">
            <a:avLst/>
          </a:prstGeom>
        </p:spPr>
        <p:txBody>
          <a:bodyPr anchor="t" rtlCol="false" tIns="0" lIns="0" bIns="0" rIns="0">
            <a:spAutoFit/>
          </a:bodyPr>
          <a:lstStyle/>
          <a:p>
            <a:pPr algn="l">
              <a:lnSpc>
                <a:spcPts val="6208"/>
              </a:lnSpc>
            </a:pPr>
            <a:r>
              <a:rPr lang="en-US" sz="6400" b="true">
                <a:solidFill>
                  <a:srgbClr val="343434"/>
                </a:solidFill>
                <a:latin typeface="Telegraf Bold"/>
                <a:ea typeface="Telegraf Bold"/>
                <a:cs typeface="Telegraf Bold"/>
                <a:sym typeface="Telegraf Bold"/>
              </a:rPr>
              <a:t>FINAL PRODUCT: THE MULTI-PREDICTION </a:t>
            </a:r>
          </a:p>
        </p:txBody>
      </p:sp>
      <p:sp>
        <p:nvSpPr>
          <p:cNvPr name="TextBox 10" id="10"/>
          <p:cNvSpPr txBox="true"/>
          <p:nvPr/>
        </p:nvSpPr>
        <p:spPr>
          <a:xfrm rot="0">
            <a:off x="745086" y="2665148"/>
            <a:ext cx="7539495" cy="2139950"/>
          </a:xfrm>
          <a:prstGeom prst="rect">
            <a:avLst/>
          </a:prstGeom>
        </p:spPr>
        <p:txBody>
          <a:bodyPr anchor="t" rtlCol="false" tIns="0" lIns="0" bIns="0" rIns="0">
            <a:spAutoFit/>
          </a:bodyPr>
          <a:lstStyle/>
          <a:p>
            <a:pPr algn="l">
              <a:lnSpc>
                <a:spcPts val="2800"/>
              </a:lnSpc>
            </a:pPr>
            <a:r>
              <a:rPr lang="en-US" sz="2000" spc="48">
                <a:solidFill>
                  <a:srgbClr val="343434"/>
                </a:solidFill>
                <a:latin typeface="Telegraf"/>
                <a:ea typeface="Telegraf"/>
                <a:cs typeface="Telegraf"/>
                <a:sym typeface="Telegraf"/>
              </a:rPr>
              <a:t>We operationalized our work using Streamlit. This free web app is a full analytical tool:</a:t>
            </a:r>
          </a:p>
          <a:p>
            <a:pPr algn="l" marL="431801" indent="-215900" lvl="1">
              <a:lnSpc>
                <a:spcPts val="2800"/>
              </a:lnSpc>
              <a:buAutoNum type="arabicPeriod" startAt="1"/>
            </a:pPr>
            <a:r>
              <a:rPr lang="en-US" sz="2000" spc="48">
                <a:solidFill>
                  <a:srgbClr val="343434"/>
                </a:solidFill>
                <a:latin typeface="Telegraf"/>
                <a:ea typeface="Telegraf"/>
                <a:cs typeface="Telegraf"/>
                <a:sym typeface="Telegraf"/>
              </a:rPr>
              <a:t>It predicts the GroupName (from our Top 100 model).</a:t>
            </a:r>
          </a:p>
          <a:p>
            <a:pPr algn="l" marL="431801" indent="-215900" lvl="1">
              <a:lnSpc>
                <a:spcPts val="2800"/>
              </a:lnSpc>
              <a:buAutoNum type="arabicPeriod" startAt="1"/>
            </a:pPr>
            <a:r>
              <a:rPr lang="en-US" sz="2000" spc="48">
                <a:solidFill>
                  <a:srgbClr val="343434"/>
                </a:solidFill>
                <a:latin typeface="Telegraf"/>
                <a:ea typeface="Telegraf"/>
                <a:cs typeface="Telegraf"/>
                <a:sym typeface="Telegraf"/>
              </a:rPr>
              <a:t>It can also predict the WeaponType or AttackType.</a:t>
            </a:r>
          </a:p>
          <a:p>
            <a:pPr algn="l" marL="431801" indent="-215900" lvl="1">
              <a:lnSpc>
                <a:spcPts val="2800"/>
              </a:lnSpc>
              <a:buAutoNum type="arabicPeriod" startAt="1"/>
            </a:pPr>
            <a:r>
              <a:rPr lang="en-US" sz="2000" spc="48">
                <a:solidFill>
                  <a:srgbClr val="343434"/>
                </a:solidFill>
                <a:latin typeface="Telegraf"/>
                <a:ea typeface="Telegraf"/>
                <a:cs typeface="Telegraf"/>
                <a:sym typeface="Telegraf"/>
              </a:rPr>
              <a:t>It includes a Location Lookup tool (Geocoding).</a:t>
            </a:r>
          </a:p>
          <a:p>
            <a:pPr algn="l">
              <a:lnSpc>
                <a:spcPts val="2800"/>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true" flipV="false" rot="-1058567">
            <a:off x="10899557" y="-2048730"/>
            <a:ext cx="10441422" cy="4424552"/>
          </a:xfrm>
          <a:custGeom>
            <a:avLst/>
            <a:gdLst/>
            <a:ahLst/>
            <a:cxnLst/>
            <a:rect r="r" b="b" t="t" l="l"/>
            <a:pathLst>
              <a:path h="4424552" w="10441422">
                <a:moveTo>
                  <a:pt x="10441422" y="0"/>
                </a:moveTo>
                <a:lnTo>
                  <a:pt x="0" y="0"/>
                </a:lnTo>
                <a:lnTo>
                  <a:pt x="0" y="4424552"/>
                </a:lnTo>
                <a:lnTo>
                  <a:pt x="10441422" y="4424552"/>
                </a:lnTo>
                <a:lnTo>
                  <a:pt x="10441422" y="0"/>
                </a:lnTo>
                <a:close/>
              </a:path>
            </a:pathLst>
          </a:custGeom>
          <a:blipFill>
            <a:blip r:embed="rId2"/>
            <a:stretch>
              <a:fillRect l="0" t="0" r="0" b="0"/>
            </a:stretch>
          </a:blipFill>
        </p:spPr>
      </p:sp>
      <p:sp>
        <p:nvSpPr>
          <p:cNvPr name="Freeform 3" id="3"/>
          <p:cNvSpPr/>
          <p:nvPr/>
        </p:nvSpPr>
        <p:spPr>
          <a:xfrm flipH="false" flipV="false" rot="9125778">
            <a:off x="9642048" y="7442125"/>
            <a:ext cx="7735476" cy="4631616"/>
          </a:xfrm>
          <a:custGeom>
            <a:avLst/>
            <a:gdLst/>
            <a:ahLst/>
            <a:cxnLst/>
            <a:rect r="r" b="b" t="t" l="l"/>
            <a:pathLst>
              <a:path h="4631616" w="7735476">
                <a:moveTo>
                  <a:pt x="0" y="0"/>
                </a:moveTo>
                <a:lnTo>
                  <a:pt x="7735476" y="0"/>
                </a:lnTo>
                <a:lnTo>
                  <a:pt x="7735476" y="4631616"/>
                </a:lnTo>
                <a:lnTo>
                  <a:pt x="0" y="4631616"/>
                </a:lnTo>
                <a:lnTo>
                  <a:pt x="0" y="0"/>
                </a:lnTo>
                <a:close/>
              </a:path>
            </a:pathLst>
          </a:custGeom>
          <a:blipFill>
            <a:blip r:embed="rId3"/>
            <a:stretch>
              <a:fillRect l="0" t="0" r="0" b="0"/>
            </a:stretch>
          </a:blipFill>
        </p:spPr>
      </p:sp>
      <p:grpSp>
        <p:nvGrpSpPr>
          <p:cNvPr name="Group 4" id="4"/>
          <p:cNvGrpSpPr/>
          <p:nvPr/>
        </p:nvGrpSpPr>
        <p:grpSpPr>
          <a:xfrm rot="0">
            <a:off x="-168477" y="-348153"/>
            <a:ext cx="3615071" cy="10904184"/>
            <a:chOff x="0" y="0"/>
            <a:chExt cx="952117" cy="2871884"/>
          </a:xfrm>
        </p:grpSpPr>
        <p:sp>
          <p:nvSpPr>
            <p:cNvPr name="Freeform 5" id="5"/>
            <p:cNvSpPr/>
            <p:nvPr/>
          </p:nvSpPr>
          <p:spPr>
            <a:xfrm flipH="false" flipV="false" rot="0">
              <a:off x="0" y="0"/>
              <a:ext cx="952117" cy="2871884"/>
            </a:xfrm>
            <a:custGeom>
              <a:avLst/>
              <a:gdLst/>
              <a:ahLst/>
              <a:cxnLst/>
              <a:rect r="r" b="b" t="t" l="l"/>
              <a:pathLst>
                <a:path h="2871884" w="952117">
                  <a:moveTo>
                    <a:pt x="0" y="0"/>
                  </a:moveTo>
                  <a:lnTo>
                    <a:pt x="952117" y="0"/>
                  </a:lnTo>
                  <a:lnTo>
                    <a:pt x="952117" y="2871884"/>
                  </a:lnTo>
                  <a:lnTo>
                    <a:pt x="0" y="2871884"/>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952117" cy="2929034"/>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2458662" y="-423763"/>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10</a:t>
            </a:r>
          </a:p>
        </p:txBody>
      </p:sp>
      <p:sp>
        <p:nvSpPr>
          <p:cNvPr name="TextBox 8" id="8"/>
          <p:cNvSpPr txBox="true"/>
          <p:nvPr/>
        </p:nvSpPr>
        <p:spPr>
          <a:xfrm rot="0">
            <a:off x="3975957" y="411961"/>
            <a:ext cx="6748943" cy="951103"/>
          </a:xfrm>
          <a:prstGeom prst="rect">
            <a:avLst/>
          </a:prstGeom>
        </p:spPr>
        <p:txBody>
          <a:bodyPr anchor="t" rtlCol="false" tIns="0" lIns="0" bIns="0" rIns="0">
            <a:spAutoFit/>
          </a:bodyPr>
          <a:lstStyle/>
          <a:p>
            <a:pPr algn="l">
              <a:lnSpc>
                <a:spcPts val="6596"/>
              </a:lnSpc>
            </a:pPr>
            <a:r>
              <a:rPr lang="en-US" sz="6800" b="true">
                <a:solidFill>
                  <a:srgbClr val="343434"/>
                </a:solidFill>
                <a:latin typeface="Telegraf Bold"/>
                <a:ea typeface="Telegraf Bold"/>
                <a:cs typeface="Telegraf Bold"/>
                <a:sym typeface="Telegraf Bold"/>
              </a:rPr>
              <a:t>CONCLUSION</a:t>
            </a:r>
          </a:p>
        </p:txBody>
      </p:sp>
      <p:sp>
        <p:nvSpPr>
          <p:cNvPr name="TextBox 9" id="9"/>
          <p:cNvSpPr txBox="true"/>
          <p:nvPr/>
        </p:nvSpPr>
        <p:spPr>
          <a:xfrm rot="0">
            <a:off x="3975957" y="1831975"/>
            <a:ext cx="13723775" cy="7426325"/>
          </a:xfrm>
          <a:prstGeom prst="rect">
            <a:avLst/>
          </a:prstGeom>
        </p:spPr>
        <p:txBody>
          <a:bodyPr anchor="t" rtlCol="false" tIns="0" lIns="0" bIns="0" rIns="0">
            <a:spAutoFit/>
          </a:bodyPr>
          <a:lstStyle/>
          <a:p>
            <a:pPr algn="l">
              <a:lnSpc>
                <a:spcPts val="2800"/>
              </a:lnSpc>
            </a:pPr>
            <a:r>
              <a:rPr lang="en-US" sz="2000">
                <a:solidFill>
                  <a:srgbClr val="000000"/>
                </a:solidFill>
                <a:latin typeface="Telegraf"/>
                <a:ea typeface="Telegraf"/>
                <a:cs typeface="Telegraf"/>
                <a:sym typeface="Telegraf"/>
              </a:rPr>
              <a:t>1. </a:t>
            </a:r>
            <a:r>
              <a:rPr lang="en-US" sz="2000">
                <a:solidFill>
                  <a:srgbClr val="000000"/>
                </a:solidFill>
                <a:latin typeface="Telegraf"/>
                <a:ea typeface="Telegraf"/>
                <a:cs typeface="Telegraf"/>
                <a:sym typeface="Telegraf"/>
              </a:rPr>
              <a:t>Strategy Was More Important Than the Algorithm</a:t>
            </a:r>
          </a:p>
          <a:p>
            <a:pPr algn="l" marL="431801" indent="-215900" lvl="1">
              <a:lnSpc>
                <a:spcPts val="2800"/>
              </a:lnSpc>
              <a:buFont typeface="Arial"/>
              <a:buChar char="•"/>
            </a:pPr>
            <a:r>
              <a:rPr lang="en-US" sz="2000">
                <a:solidFill>
                  <a:srgbClr val="000000"/>
                </a:solidFill>
                <a:latin typeface="Telegraf"/>
                <a:ea typeface="Telegraf"/>
                <a:cs typeface="Telegraf"/>
                <a:sym typeface="Telegraf"/>
              </a:rPr>
              <a:t>Our key insight was that the raw data (3,000+ groups) was impossible to model directly, leading to initial kernel crashes. Our "Strategic Pivot" to filter for the "Top 100 Known Groups" was the key to success, balancing wide coverage with feasible computation.</a:t>
            </a:r>
          </a:p>
          <a:p>
            <a:pPr algn="l">
              <a:lnSpc>
                <a:spcPts val="2800"/>
              </a:lnSpc>
            </a:pPr>
            <a:r>
              <a:rPr lang="en-US" sz="2000">
                <a:solidFill>
                  <a:srgbClr val="000000"/>
                </a:solidFill>
                <a:latin typeface="Telegraf"/>
                <a:ea typeface="Telegraf"/>
                <a:cs typeface="Telegraf"/>
                <a:sym typeface="Telegraf"/>
              </a:rPr>
              <a:t>2. CatBoost is the Clear Champion</a:t>
            </a:r>
          </a:p>
          <a:p>
            <a:pPr algn="l" marL="431801" indent="-215900" lvl="1">
              <a:lnSpc>
                <a:spcPts val="2800"/>
              </a:lnSpc>
              <a:buFont typeface="Arial"/>
              <a:buChar char="•"/>
            </a:pPr>
            <a:r>
              <a:rPr lang="en-US" sz="2000">
                <a:solidFill>
                  <a:srgbClr val="000000"/>
                </a:solidFill>
                <a:latin typeface="Telegraf"/>
                <a:ea typeface="Telegraf"/>
                <a:cs typeface="Telegraf"/>
                <a:sym typeface="Telegraf"/>
              </a:rPr>
              <a:t>After testing 10 algorithms, advanced boosting models were proven superior. CatBoost was the winner, achieving the highest accuracy (~93%) on the complex "Top 100" task. Its success was driven by GPU acceleration and its superior handling of categorical features (like Country and Region), which were our most important predictors.</a:t>
            </a:r>
          </a:p>
          <a:p>
            <a:pPr algn="l">
              <a:lnSpc>
                <a:spcPts val="2800"/>
              </a:lnSpc>
            </a:pPr>
            <a:r>
              <a:rPr lang="en-US" sz="2000">
                <a:solidFill>
                  <a:srgbClr val="000000"/>
                </a:solidFill>
                <a:latin typeface="Telegraf"/>
                <a:ea typeface="Telegraf"/>
                <a:cs typeface="Telegraf"/>
                <a:sym typeface="Telegraf"/>
              </a:rPr>
              <a:t>3. A Holistic Analysis Reveals the Full Story</a:t>
            </a:r>
          </a:p>
          <a:p>
            <a:pPr algn="l" marL="431801" indent="-215900" lvl="1">
              <a:lnSpc>
                <a:spcPts val="2800"/>
              </a:lnSpc>
              <a:buFont typeface="Arial"/>
              <a:buChar char="•"/>
            </a:pPr>
            <a:r>
              <a:rPr lang="en-US" sz="2000">
                <a:solidFill>
                  <a:srgbClr val="000000"/>
                </a:solidFill>
                <a:latin typeface="Telegraf"/>
                <a:ea typeface="Telegraf"/>
                <a:cs typeface="Telegraf"/>
                <a:sym typeface="Telegraf"/>
              </a:rPr>
              <a:t>Prediction alone is not enough. The richest insights came from combining our different analytical tools:</a:t>
            </a:r>
          </a:p>
          <a:p>
            <a:pPr algn="l" marL="431801" indent="-215900" lvl="1">
              <a:lnSpc>
                <a:spcPts val="2800"/>
              </a:lnSpc>
              <a:buFont typeface="Arial"/>
              <a:buChar char="•"/>
            </a:pPr>
            <a:r>
              <a:rPr lang="en-US" sz="2000">
                <a:solidFill>
                  <a:srgbClr val="000000"/>
                </a:solidFill>
                <a:latin typeface="Telegraf"/>
                <a:ea typeface="Telegraf"/>
                <a:cs typeface="Telegraf"/>
                <a:sym typeface="Telegraf"/>
              </a:rPr>
              <a:t>Profiling (Who/What): Showed how groups behave (e.g., Taliban's top target) and how they evolve (e.g., shifting tactics over time).</a:t>
            </a:r>
          </a:p>
          <a:p>
            <a:pPr algn="l" marL="431801" indent="-215900" lvl="1">
              <a:lnSpc>
                <a:spcPts val="2800"/>
              </a:lnSpc>
              <a:buFont typeface="Arial"/>
              <a:buChar char="•"/>
            </a:pPr>
            <a:r>
              <a:rPr lang="en-US" sz="2000">
                <a:solidFill>
                  <a:srgbClr val="000000"/>
                </a:solidFill>
                <a:latin typeface="Telegraf"/>
                <a:ea typeface="Telegraf"/>
                <a:cs typeface="Telegraf"/>
                <a:sym typeface="Telegraf"/>
              </a:rPr>
              <a:t>Forecasting (When): Proved strong yearly seasonality in the data and allowed us to predict future trends.</a:t>
            </a:r>
          </a:p>
          <a:p>
            <a:pPr algn="l" marL="431801" indent="-215900" lvl="1">
              <a:lnSpc>
                <a:spcPts val="2800"/>
              </a:lnSpc>
              <a:buFont typeface="Arial"/>
              <a:buChar char="•"/>
            </a:pPr>
            <a:r>
              <a:rPr lang="en-US" sz="2000">
                <a:solidFill>
                  <a:srgbClr val="000000"/>
                </a:solidFill>
                <a:latin typeface="Telegraf"/>
                <a:ea typeface="Telegraf"/>
                <a:cs typeface="Telegraf"/>
                <a:sym typeface="Telegraf"/>
              </a:rPr>
              <a:t>Networks (How): Revealed the hidden geographic overlap between groups and the tactical links between weapons and targets.</a:t>
            </a:r>
          </a:p>
          <a:p>
            <a:pPr algn="l">
              <a:lnSpc>
                <a:spcPts val="2800"/>
              </a:lnSpc>
            </a:pPr>
            <a:r>
              <a:rPr lang="en-US" sz="2000">
                <a:solidFill>
                  <a:srgbClr val="000000"/>
                </a:solidFill>
                <a:latin typeface="Telegraf"/>
                <a:ea typeface="Telegraf"/>
                <a:cs typeface="Telegraf"/>
                <a:sym typeface="Telegraf"/>
              </a:rPr>
              <a:t>4. The Final Product: A Full Analytical Hub</a:t>
            </a:r>
          </a:p>
          <a:p>
            <a:pPr algn="l" marL="431801" indent="-215900" lvl="1">
              <a:lnSpc>
                <a:spcPts val="2800"/>
              </a:lnSpc>
              <a:buFont typeface="Arial"/>
              <a:buChar char="•"/>
            </a:pPr>
            <a:r>
              <a:rPr lang="en-US" sz="2000">
                <a:solidFill>
                  <a:srgbClr val="000000"/>
                </a:solidFill>
                <a:latin typeface="Telegraf"/>
                <a:ea typeface="Telegraf"/>
                <a:cs typeface="Telegraf"/>
                <a:sym typeface="Telegraf"/>
              </a:rPr>
              <a:t>Our project concluded not just with a model, but with a practical, usable tool. The final Streamlit Web App successfully combines all our work into a single, powerful hub. It functions as a multi-prediction tool (for GroupName, WeaponType, etc.) and includes our Location Lookup (Geocoding) and the full Analytical Dashboard with all interactive maps and graphs.</a:t>
            </a:r>
          </a:p>
          <a:p>
            <a:pPr algn="l">
              <a:lnSpc>
                <a:spcPts val="2800"/>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grpSp>
        <p:nvGrpSpPr>
          <p:cNvPr name="Group 2" id="2"/>
          <p:cNvGrpSpPr/>
          <p:nvPr/>
        </p:nvGrpSpPr>
        <p:grpSpPr>
          <a:xfrm rot="0">
            <a:off x="4210564" y="5127823"/>
            <a:ext cx="11148671" cy="6106672"/>
            <a:chOff x="0" y="0"/>
            <a:chExt cx="2936275" cy="1608342"/>
          </a:xfrm>
        </p:grpSpPr>
        <p:sp>
          <p:nvSpPr>
            <p:cNvPr name="Freeform 3" id="3"/>
            <p:cNvSpPr/>
            <p:nvPr/>
          </p:nvSpPr>
          <p:spPr>
            <a:xfrm flipH="false" flipV="false" rot="0">
              <a:off x="0" y="0"/>
              <a:ext cx="2936275" cy="1608342"/>
            </a:xfrm>
            <a:custGeom>
              <a:avLst/>
              <a:gdLst/>
              <a:ahLst/>
              <a:cxnLst/>
              <a:rect r="r" b="b" t="t" l="l"/>
              <a:pathLst>
                <a:path h="1608342" w="2936275">
                  <a:moveTo>
                    <a:pt x="0" y="0"/>
                  </a:moveTo>
                  <a:lnTo>
                    <a:pt x="2936275" y="0"/>
                  </a:lnTo>
                  <a:lnTo>
                    <a:pt x="2936275" y="1608342"/>
                  </a:lnTo>
                  <a:lnTo>
                    <a:pt x="0" y="1608342"/>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4" id="4"/>
            <p:cNvSpPr txBox="true"/>
            <p:nvPr/>
          </p:nvSpPr>
          <p:spPr>
            <a:xfrm>
              <a:off x="0" y="-95250"/>
              <a:ext cx="2936275" cy="1703592"/>
            </a:xfrm>
            <a:prstGeom prst="rect">
              <a:avLst/>
            </a:prstGeom>
          </p:spPr>
          <p:txBody>
            <a:bodyPr anchor="ctr" rtlCol="false" tIns="50800" lIns="50800" bIns="50800" rIns="50800"/>
            <a:lstStyle/>
            <a:p>
              <a:pPr algn="ctr">
                <a:lnSpc>
                  <a:spcPts val="3919"/>
                </a:lnSpc>
              </a:pPr>
              <a:r>
                <a:rPr lang="en-US" b="true" sz="2799">
                  <a:solidFill>
                    <a:srgbClr val="F2F7FA"/>
                  </a:solidFill>
                  <a:latin typeface="Telegraf Bold"/>
                  <a:ea typeface="Telegraf Bold"/>
                  <a:cs typeface="Telegraf Bold"/>
                  <a:sym typeface="Telegraf Bold"/>
                </a:rPr>
                <a:t>Dataset Link : - </a:t>
              </a:r>
              <a:r>
                <a:rPr lang="en-US" b="true" sz="2799" u="sng">
                  <a:solidFill>
                    <a:srgbClr val="F2F7FA"/>
                  </a:solidFill>
                  <a:latin typeface="Telegraf Bold"/>
                  <a:ea typeface="Telegraf Bold"/>
                  <a:cs typeface="Telegraf Bold"/>
                  <a:sym typeface="Telegraf Bold"/>
                  <a:hlinkClick r:id="rId2" tooltip="https://www.start.umd.edu/gtd-download"/>
                </a:rPr>
                <a:t>https://www.start.umd.edu/gtd-download</a:t>
              </a:r>
            </a:p>
          </p:txBody>
        </p:sp>
      </p:grpSp>
      <p:sp>
        <p:nvSpPr>
          <p:cNvPr name="Freeform 5" id="5"/>
          <p:cNvSpPr/>
          <p:nvPr/>
        </p:nvSpPr>
        <p:spPr>
          <a:xfrm flipH="false" flipV="false" rot="760705">
            <a:off x="1423346" y="-1948290"/>
            <a:ext cx="15441309" cy="6543255"/>
          </a:xfrm>
          <a:custGeom>
            <a:avLst/>
            <a:gdLst/>
            <a:ahLst/>
            <a:cxnLst/>
            <a:rect r="r" b="b" t="t" l="l"/>
            <a:pathLst>
              <a:path h="6543255" w="15441309">
                <a:moveTo>
                  <a:pt x="0" y="0"/>
                </a:moveTo>
                <a:lnTo>
                  <a:pt x="15441308" y="0"/>
                </a:lnTo>
                <a:lnTo>
                  <a:pt x="15441308" y="6543255"/>
                </a:lnTo>
                <a:lnTo>
                  <a:pt x="0" y="6543255"/>
                </a:lnTo>
                <a:lnTo>
                  <a:pt x="0" y="0"/>
                </a:lnTo>
                <a:close/>
              </a:path>
            </a:pathLst>
          </a:custGeom>
          <a:blipFill>
            <a:blip r:embed="rId3"/>
            <a:stretch>
              <a:fillRect l="0" t="0" r="0" b="0"/>
            </a:stretch>
          </a:blipFill>
        </p:spPr>
      </p:sp>
      <p:sp>
        <p:nvSpPr>
          <p:cNvPr name="TextBox 6" id="6"/>
          <p:cNvSpPr txBox="true"/>
          <p:nvPr/>
        </p:nvSpPr>
        <p:spPr>
          <a:xfrm rot="0">
            <a:off x="4421043" y="3816797"/>
            <a:ext cx="9445915" cy="1311026"/>
          </a:xfrm>
          <a:prstGeom prst="rect">
            <a:avLst/>
          </a:prstGeom>
        </p:spPr>
        <p:txBody>
          <a:bodyPr anchor="t" rtlCol="false" tIns="0" lIns="0" bIns="0" rIns="0">
            <a:spAutoFit/>
          </a:bodyPr>
          <a:lstStyle/>
          <a:p>
            <a:pPr algn="ctr">
              <a:lnSpc>
                <a:spcPts val="9059"/>
              </a:lnSpc>
            </a:pPr>
            <a:r>
              <a:rPr lang="en-US" b="true" sz="9339">
                <a:solidFill>
                  <a:srgbClr val="343434"/>
                </a:solidFill>
                <a:latin typeface="Telegraf Bold"/>
                <a:ea typeface="Telegraf Bold"/>
                <a:cs typeface="Telegraf Bold"/>
                <a:sym typeface="Telegraf Bold"/>
              </a:rPr>
              <a:t>THANK YOU</a:t>
            </a:r>
          </a:p>
        </p:txBody>
      </p:sp>
      <p:sp>
        <p:nvSpPr>
          <p:cNvPr name="TextBox 7" id="7"/>
          <p:cNvSpPr txBox="true"/>
          <p:nvPr/>
        </p:nvSpPr>
        <p:spPr>
          <a:xfrm rot="0">
            <a:off x="6897785" y="5728121"/>
            <a:ext cx="4492429" cy="1878330"/>
          </a:xfrm>
          <a:prstGeom prst="rect">
            <a:avLst/>
          </a:prstGeom>
        </p:spPr>
        <p:txBody>
          <a:bodyPr anchor="t" rtlCol="false" tIns="0" lIns="0" bIns="0" rIns="0">
            <a:spAutoFit/>
          </a:bodyPr>
          <a:lstStyle/>
          <a:p>
            <a:pPr algn="l">
              <a:lnSpc>
                <a:spcPts val="2910"/>
              </a:lnSpc>
            </a:pPr>
            <a:r>
              <a:rPr lang="en-US" sz="3000" b="true">
                <a:solidFill>
                  <a:srgbClr val="F2F7FA"/>
                </a:solidFill>
                <a:latin typeface="Telegraf Bold"/>
                <a:ea typeface="Telegraf Bold"/>
                <a:cs typeface="Telegraf Bold"/>
                <a:sym typeface="Telegraf Bold"/>
              </a:rPr>
              <a:t>NAME :- AYUSH GUPTE</a:t>
            </a:r>
          </a:p>
          <a:p>
            <a:pPr algn="l">
              <a:lnSpc>
                <a:spcPts val="2910"/>
              </a:lnSpc>
            </a:pPr>
            <a:r>
              <a:rPr lang="en-US" sz="3000" b="true">
                <a:solidFill>
                  <a:srgbClr val="F2F7FA"/>
                </a:solidFill>
                <a:latin typeface="Telegraf Bold"/>
                <a:ea typeface="Telegraf Bold"/>
                <a:cs typeface="Telegraf Bold"/>
                <a:sym typeface="Telegraf Bold"/>
              </a:rPr>
              <a:t>PRN  :- 22070521120</a:t>
            </a:r>
          </a:p>
          <a:p>
            <a:pPr algn="l">
              <a:lnSpc>
                <a:spcPts val="2910"/>
              </a:lnSpc>
            </a:pPr>
            <a:r>
              <a:rPr lang="en-US" sz="3000" b="true">
                <a:solidFill>
                  <a:srgbClr val="F2F7FA"/>
                </a:solidFill>
                <a:latin typeface="Telegraf Bold"/>
                <a:ea typeface="Telegraf Bold"/>
                <a:cs typeface="Telegraf Bold"/>
                <a:sym typeface="Telegraf Bold"/>
              </a:rPr>
              <a:t>7TH SEMESTER</a:t>
            </a:r>
          </a:p>
          <a:p>
            <a:pPr algn="l">
              <a:lnSpc>
                <a:spcPts val="2910"/>
              </a:lnSpc>
            </a:pPr>
            <a:r>
              <a:rPr lang="en-US" sz="3000" b="true">
                <a:solidFill>
                  <a:srgbClr val="F2F7FA"/>
                </a:solidFill>
                <a:latin typeface="Telegraf Bold"/>
                <a:ea typeface="Telegraf Bold"/>
                <a:cs typeface="Telegraf Bold"/>
                <a:sym typeface="Telegraf Bold"/>
              </a:rPr>
              <a:t>SECTION :- ‘C’</a:t>
            </a:r>
          </a:p>
          <a:p>
            <a:pPr algn="l">
              <a:lnSpc>
                <a:spcPts val="291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0">
            <a:off x="2384366" y="-1968064"/>
            <a:ext cx="12760102" cy="5407093"/>
          </a:xfrm>
          <a:custGeom>
            <a:avLst/>
            <a:gdLst/>
            <a:ahLst/>
            <a:cxnLst/>
            <a:rect r="r" b="b" t="t" l="l"/>
            <a:pathLst>
              <a:path h="5407093" w="12760102">
                <a:moveTo>
                  <a:pt x="0" y="0"/>
                </a:moveTo>
                <a:lnTo>
                  <a:pt x="12760102" y="0"/>
                </a:lnTo>
                <a:lnTo>
                  <a:pt x="12760102" y="5407093"/>
                </a:lnTo>
                <a:lnTo>
                  <a:pt x="0" y="5407093"/>
                </a:lnTo>
                <a:lnTo>
                  <a:pt x="0" y="0"/>
                </a:lnTo>
                <a:close/>
              </a:path>
            </a:pathLst>
          </a:custGeom>
          <a:blipFill>
            <a:blip r:embed="rId2"/>
            <a:stretch>
              <a:fillRect l="0" t="0" r="0" b="0"/>
            </a:stretch>
          </a:blipFill>
        </p:spPr>
      </p:sp>
      <p:grpSp>
        <p:nvGrpSpPr>
          <p:cNvPr name="Group 3" id="3"/>
          <p:cNvGrpSpPr/>
          <p:nvPr/>
        </p:nvGrpSpPr>
        <p:grpSpPr>
          <a:xfrm rot="0">
            <a:off x="-352065" y="-115014"/>
            <a:ext cx="3893962" cy="11072020"/>
            <a:chOff x="0" y="0"/>
            <a:chExt cx="1025570" cy="2916088"/>
          </a:xfrm>
        </p:grpSpPr>
        <p:sp>
          <p:nvSpPr>
            <p:cNvPr name="Freeform 4" id="4"/>
            <p:cNvSpPr/>
            <p:nvPr/>
          </p:nvSpPr>
          <p:spPr>
            <a:xfrm flipH="false" flipV="false" rot="0">
              <a:off x="0" y="0"/>
              <a:ext cx="1025570" cy="2916088"/>
            </a:xfrm>
            <a:custGeom>
              <a:avLst/>
              <a:gdLst/>
              <a:ahLst/>
              <a:cxnLst/>
              <a:rect r="r" b="b" t="t" l="l"/>
              <a:pathLst>
                <a:path h="2916088" w="1025570">
                  <a:moveTo>
                    <a:pt x="0" y="0"/>
                  </a:moveTo>
                  <a:lnTo>
                    <a:pt x="1025570" y="0"/>
                  </a:lnTo>
                  <a:lnTo>
                    <a:pt x="1025570"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5" id="5"/>
            <p:cNvSpPr txBox="true"/>
            <p:nvPr/>
          </p:nvSpPr>
          <p:spPr>
            <a:xfrm>
              <a:off x="0" y="-57150"/>
              <a:ext cx="1025570" cy="2973238"/>
            </a:xfrm>
            <a:prstGeom prst="rect">
              <a:avLst/>
            </a:prstGeom>
          </p:spPr>
          <p:txBody>
            <a:bodyPr anchor="ctr" rtlCol="false" tIns="50800" lIns="50800" bIns="50800" rIns="50800"/>
            <a:lstStyle/>
            <a:p>
              <a:pPr algn="ctr">
                <a:lnSpc>
                  <a:spcPts val="3639"/>
                </a:lnSpc>
              </a:pPr>
            </a:p>
          </p:txBody>
        </p:sp>
      </p:grpSp>
      <p:sp>
        <p:nvSpPr>
          <p:cNvPr name="Freeform 6" id="6"/>
          <p:cNvSpPr/>
          <p:nvPr/>
        </p:nvSpPr>
        <p:spPr>
          <a:xfrm flipH="false" flipV="false" rot="0">
            <a:off x="11431877" y="6332344"/>
            <a:ext cx="12760102" cy="5407093"/>
          </a:xfrm>
          <a:custGeom>
            <a:avLst/>
            <a:gdLst/>
            <a:ahLst/>
            <a:cxnLst/>
            <a:rect r="r" b="b" t="t" l="l"/>
            <a:pathLst>
              <a:path h="5407093" w="12760102">
                <a:moveTo>
                  <a:pt x="0" y="0"/>
                </a:moveTo>
                <a:lnTo>
                  <a:pt x="12760102" y="0"/>
                </a:lnTo>
                <a:lnTo>
                  <a:pt x="12760102" y="5407093"/>
                </a:lnTo>
                <a:lnTo>
                  <a:pt x="0" y="5407093"/>
                </a:lnTo>
                <a:lnTo>
                  <a:pt x="0" y="0"/>
                </a:lnTo>
                <a:close/>
              </a:path>
            </a:pathLst>
          </a:custGeom>
          <a:blipFill>
            <a:blip r:embed="rId2"/>
            <a:stretch>
              <a:fillRect l="0" t="0" r="0" b="0"/>
            </a:stretch>
          </a:blipFill>
        </p:spPr>
      </p:sp>
      <p:sp>
        <p:nvSpPr>
          <p:cNvPr name="TextBox 7" id="7"/>
          <p:cNvSpPr txBox="true"/>
          <p:nvPr/>
        </p:nvSpPr>
        <p:spPr>
          <a:xfrm rot="0">
            <a:off x="-1984498" y="-144860"/>
            <a:ext cx="6026397" cy="2794332"/>
          </a:xfrm>
          <a:prstGeom prst="rect">
            <a:avLst/>
          </a:prstGeom>
        </p:spPr>
        <p:txBody>
          <a:bodyPr anchor="t" rtlCol="false" tIns="0" lIns="0" bIns="0" rIns="0">
            <a:spAutoFit/>
          </a:bodyPr>
          <a:lstStyle/>
          <a:p>
            <a:pPr algn="ctr">
              <a:lnSpc>
                <a:spcPts val="19411"/>
              </a:lnSpc>
            </a:pPr>
            <a:r>
              <a:rPr lang="en-US" b="true" sz="20011" spc="-1600">
                <a:solidFill>
                  <a:srgbClr val="F2F7FA"/>
                </a:solidFill>
                <a:latin typeface="Telegraf Bold"/>
                <a:ea typeface="Telegraf Bold"/>
                <a:cs typeface="Telegraf Bold"/>
                <a:sym typeface="Telegraf Bold"/>
              </a:rPr>
              <a:t>01</a:t>
            </a:r>
          </a:p>
        </p:txBody>
      </p:sp>
      <p:sp>
        <p:nvSpPr>
          <p:cNvPr name="Freeform 8" id="8"/>
          <p:cNvSpPr/>
          <p:nvPr/>
        </p:nvSpPr>
        <p:spPr>
          <a:xfrm flipH="false" flipV="false" rot="0">
            <a:off x="3541897" y="5143500"/>
            <a:ext cx="7108037" cy="4580634"/>
          </a:xfrm>
          <a:custGeom>
            <a:avLst/>
            <a:gdLst/>
            <a:ahLst/>
            <a:cxnLst/>
            <a:rect r="r" b="b" t="t" l="l"/>
            <a:pathLst>
              <a:path h="4580634" w="7108037">
                <a:moveTo>
                  <a:pt x="0" y="0"/>
                </a:moveTo>
                <a:lnTo>
                  <a:pt x="7108037" y="0"/>
                </a:lnTo>
                <a:lnTo>
                  <a:pt x="7108037" y="4580634"/>
                </a:lnTo>
                <a:lnTo>
                  <a:pt x="0" y="4580634"/>
                </a:lnTo>
                <a:lnTo>
                  <a:pt x="0" y="0"/>
                </a:lnTo>
                <a:close/>
              </a:path>
            </a:pathLst>
          </a:custGeom>
          <a:blipFill>
            <a:blip r:embed="rId3"/>
            <a:stretch>
              <a:fillRect l="0" t="-8041" r="0" b="0"/>
            </a:stretch>
          </a:blipFill>
        </p:spPr>
      </p:sp>
      <p:sp>
        <p:nvSpPr>
          <p:cNvPr name="TextBox 9" id="9"/>
          <p:cNvSpPr txBox="true"/>
          <p:nvPr/>
        </p:nvSpPr>
        <p:spPr>
          <a:xfrm rot="0">
            <a:off x="5597199" y="811683"/>
            <a:ext cx="9100002" cy="1779778"/>
          </a:xfrm>
          <a:prstGeom prst="rect">
            <a:avLst/>
          </a:prstGeom>
        </p:spPr>
        <p:txBody>
          <a:bodyPr anchor="t" rtlCol="false" tIns="0" lIns="0" bIns="0" rIns="0">
            <a:spAutoFit/>
          </a:bodyPr>
          <a:lstStyle/>
          <a:p>
            <a:pPr algn="l">
              <a:lnSpc>
                <a:spcPts val="6596"/>
              </a:lnSpc>
            </a:pPr>
            <a:r>
              <a:rPr lang="en-US" sz="6800" b="true">
                <a:solidFill>
                  <a:srgbClr val="343434"/>
                </a:solidFill>
                <a:latin typeface="Telegraf Bold"/>
                <a:ea typeface="Telegraf Bold"/>
                <a:cs typeface="Telegraf Bold"/>
                <a:sym typeface="Telegraf Bold"/>
              </a:rPr>
              <a:t>OBJECTIVES &amp; THE CORE CHALLENG</a:t>
            </a:r>
          </a:p>
        </p:txBody>
      </p:sp>
      <p:sp>
        <p:nvSpPr>
          <p:cNvPr name="TextBox 10" id="10"/>
          <p:cNvSpPr txBox="true"/>
          <p:nvPr/>
        </p:nvSpPr>
        <p:spPr>
          <a:xfrm rot="0">
            <a:off x="5413031" y="2985948"/>
            <a:ext cx="8115300" cy="1435100"/>
          </a:xfrm>
          <a:prstGeom prst="rect">
            <a:avLst/>
          </a:prstGeom>
        </p:spPr>
        <p:txBody>
          <a:bodyPr anchor="t" rtlCol="false" tIns="0" lIns="0" bIns="0" rIns="0">
            <a:spAutoFit/>
          </a:bodyPr>
          <a:lstStyle/>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Analyze global terrorism trends (EDA).</a:t>
            </a:r>
          </a:p>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Build a model to predict the responsible group.</a:t>
            </a:r>
          </a:p>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Develop advanced analytical tools (profiling, forecasting).</a:t>
            </a:r>
          </a:p>
          <a:p>
            <a:pPr algn="l">
              <a:lnSpc>
                <a:spcPts val="2800"/>
              </a:lnSpc>
              <a:spcBef>
                <a:spcPct val="0"/>
              </a:spcBef>
            </a:pPr>
          </a:p>
        </p:txBody>
      </p:sp>
      <p:sp>
        <p:nvSpPr>
          <p:cNvPr name="TextBox 11" id="11"/>
          <p:cNvSpPr txBox="true"/>
          <p:nvPr/>
        </p:nvSpPr>
        <p:spPr>
          <a:xfrm rot="0">
            <a:off x="9864012" y="4604563"/>
            <a:ext cx="8115300" cy="2492375"/>
          </a:xfrm>
          <a:prstGeom prst="rect">
            <a:avLst/>
          </a:prstGeom>
        </p:spPr>
        <p:txBody>
          <a:bodyPr anchor="t" rtlCol="false" tIns="0" lIns="0" bIns="0" rIns="0">
            <a:spAutoFit/>
          </a:bodyPr>
          <a:lstStyle/>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The data is massive and imbalanced.</a:t>
            </a:r>
          </a:p>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Problem: 45% of attacks are "Unknown" and 3,000+ groups exist.</a:t>
            </a:r>
          </a:p>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Solution: Refine the problem to focus on the Top 20 / Top 100 most active known groups. This was the key to our success.</a:t>
            </a:r>
          </a:p>
          <a:p>
            <a:pPr algn="l">
              <a:lnSpc>
                <a:spcPts val="2800"/>
              </a:lnSpc>
              <a:spcBef>
                <a:spcPct val="0"/>
              </a:spcBef>
            </a:pPr>
          </a:p>
        </p:txBody>
      </p:sp>
      <p:sp>
        <p:nvSpPr>
          <p:cNvPr name="TextBox 12" id="12"/>
          <p:cNvSpPr txBox="true"/>
          <p:nvPr/>
        </p:nvSpPr>
        <p:spPr>
          <a:xfrm rot="0">
            <a:off x="4802332" y="9686034"/>
            <a:ext cx="3671150" cy="250188"/>
          </a:xfrm>
          <a:prstGeom prst="rect">
            <a:avLst/>
          </a:prstGeom>
        </p:spPr>
        <p:txBody>
          <a:bodyPr anchor="t" rtlCol="false" tIns="0" lIns="0" bIns="0" rIns="0">
            <a:spAutoFit/>
          </a:bodyPr>
          <a:lstStyle/>
          <a:p>
            <a:pPr algn="ctr">
              <a:lnSpc>
                <a:spcPts val="1960"/>
              </a:lnSpc>
            </a:pPr>
            <a:r>
              <a:rPr lang="en-US" sz="1400" b="true">
                <a:solidFill>
                  <a:srgbClr val="000000"/>
                </a:solidFill>
                <a:latin typeface="Times New Roman Bold"/>
                <a:ea typeface="Times New Roman Bold"/>
                <a:cs typeface="Times New Roman Bold"/>
                <a:sym typeface="Times New Roman Bold"/>
              </a:rPr>
              <a:t>Distribution  of Attacks: Known vs. Unknown</a:t>
            </a:r>
          </a:p>
        </p:txBody>
      </p:sp>
      <p:sp>
        <p:nvSpPr>
          <p:cNvPr name="TextBox 13" id="13"/>
          <p:cNvSpPr txBox="true"/>
          <p:nvPr/>
        </p:nvSpPr>
        <p:spPr>
          <a:xfrm rot="0">
            <a:off x="6270805" y="5472748"/>
            <a:ext cx="5746389" cy="457836"/>
          </a:xfrm>
          <a:prstGeom prst="rect">
            <a:avLst/>
          </a:prstGeom>
        </p:spPr>
        <p:txBody>
          <a:bodyPr anchor="t" rtlCol="false" tIns="0" lIns="0" bIns="0" rIns="0">
            <a:spAutoFit/>
          </a:bodyPr>
          <a:lstStyle/>
          <a:p>
            <a:pPr algn="ctr">
              <a:lnSpc>
                <a:spcPts val="3639"/>
              </a:lnSpc>
              <a:spcBef>
                <a:spcPct val="0"/>
              </a:spcBef>
            </a:pPr>
            <a:r>
              <a:rPr lang="en-US" sz="2599">
                <a:solidFill>
                  <a:srgbClr val="000000"/>
                </a:solidFill>
                <a:latin typeface="Times New Roman"/>
                <a:ea typeface="Times New Roman"/>
                <a:cs typeface="Times New Roman"/>
                <a:sym typeface="Times New Roman"/>
              </a:rPr>
              <a:t>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0">
            <a:off x="12780361" y="-2994295"/>
            <a:ext cx="15827806" cy="6707033"/>
          </a:xfrm>
          <a:custGeom>
            <a:avLst/>
            <a:gdLst/>
            <a:ahLst/>
            <a:cxnLst/>
            <a:rect r="r" b="b" t="t" l="l"/>
            <a:pathLst>
              <a:path h="6707033" w="15827806">
                <a:moveTo>
                  <a:pt x="0" y="0"/>
                </a:moveTo>
                <a:lnTo>
                  <a:pt x="15827806" y="0"/>
                </a:lnTo>
                <a:lnTo>
                  <a:pt x="15827806" y="6707033"/>
                </a:lnTo>
                <a:lnTo>
                  <a:pt x="0" y="6707033"/>
                </a:lnTo>
                <a:lnTo>
                  <a:pt x="0" y="0"/>
                </a:lnTo>
                <a:close/>
              </a:path>
            </a:pathLst>
          </a:custGeom>
          <a:blipFill>
            <a:blip r:embed="rId2"/>
            <a:stretch>
              <a:fillRect l="0" t="0" r="0" b="0"/>
            </a:stretch>
          </a:blipFill>
        </p:spPr>
      </p:sp>
      <p:sp>
        <p:nvSpPr>
          <p:cNvPr name="Freeform 3" id="3"/>
          <p:cNvSpPr/>
          <p:nvPr/>
        </p:nvSpPr>
        <p:spPr>
          <a:xfrm flipH="true" flipV="false" rot="-2120312">
            <a:off x="-2118876" y="8335631"/>
            <a:ext cx="12760102" cy="5407093"/>
          </a:xfrm>
          <a:custGeom>
            <a:avLst/>
            <a:gdLst/>
            <a:ahLst/>
            <a:cxnLst/>
            <a:rect r="r" b="b" t="t" l="l"/>
            <a:pathLst>
              <a:path h="5407093" w="12760102">
                <a:moveTo>
                  <a:pt x="12760102" y="0"/>
                </a:moveTo>
                <a:lnTo>
                  <a:pt x="0" y="0"/>
                </a:lnTo>
                <a:lnTo>
                  <a:pt x="0" y="5407093"/>
                </a:lnTo>
                <a:lnTo>
                  <a:pt x="12760102" y="5407093"/>
                </a:lnTo>
                <a:lnTo>
                  <a:pt x="12760102" y="0"/>
                </a:lnTo>
                <a:close/>
              </a:path>
            </a:pathLst>
          </a:custGeom>
          <a:blipFill>
            <a:blip r:embed="rId2"/>
            <a:stretch>
              <a:fillRect l="0" t="0" r="0" b="0"/>
            </a:stretch>
          </a:blipFill>
        </p:spPr>
      </p:sp>
      <p:grpSp>
        <p:nvGrpSpPr>
          <p:cNvPr name="Group 4" id="4"/>
          <p:cNvGrpSpPr/>
          <p:nvPr/>
        </p:nvGrpSpPr>
        <p:grpSpPr>
          <a:xfrm rot="0">
            <a:off x="-408865"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grpSp>
        <p:nvGrpSpPr>
          <p:cNvPr name="Group 7" id="7"/>
          <p:cNvGrpSpPr/>
          <p:nvPr/>
        </p:nvGrpSpPr>
        <p:grpSpPr>
          <a:xfrm rot="0">
            <a:off x="11183828" y="3221379"/>
            <a:ext cx="6895551" cy="1740204"/>
            <a:chOff x="0" y="0"/>
            <a:chExt cx="1816112" cy="458325"/>
          </a:xfrm>
        </p:grpSpPr>
        <p:sp>
          <p:nvSpPr>
            <p:cNvPr name="Freeform 8" id="8"/>
            <p:cNvSpPr/>
            <p:nvPr/>
          </p:nvSpPr>
          <p:spPr>
            <a:xfrm flipH="false" flipV="false" rot="0">
              <a:off x="0" y="0"/>
              <a:ext cx="1816112" cy="458325"/>
            </a:xfrm>
            <a:custGeom>
              <a:avLst/>
              <a:gdLst/>
              <a:ahLst/>
              <a:cxnLst/>
              <a:rect r="r" b="b" t="t" l="l"/>
              <a:pathLst>
                <a:path h="458325" w="1816112">
                  <a:moveTo>
                    <a:pt x="0" y="0"/>
                  </a:moveTo>
                  <a:lnTo>
                    <a:pt x="1816112" y="0"/>
                  </a:lnTo>
                  <a:lnTo>
                    <a:pt x="1816112" y="458325"/>
                  </a:lnTo>
                  <a:lnTo>
                    <a:pt x="0" y="458325"/>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9" id="9"/>
            <p:cNvSpPr txBox="true"/>
            <p:nvPr/>
          </p:nvSpPr>
          <p:spPr>
            <a:xfrm>
              <a:off x="0" y="-57150"/>
              <a:ext cx="1816112" cy="515475"/>
            </a:xfrm>
            <a:prstGeom prst="rect">
              <a:avLst/>
            </a:prstGeom>
          </p:spPr>
          <p:txBody>
            <a:bodyPr anchor="ctr" rtlCol="false" tIns="50800" lIns="50800" bIns="50800" rIns="50800"/>
            <a:lstStyle/>
            <a:p>
              <a:pPr algn="ctr">
                <a:lnSpc>
                  <a:spcPts val="3639"/>
                </a:lnSpc>
              </a:pPr>
            </a:p>
          </p:txBody>
        </p:sp>
      </p:grpSp>
      <p:grpSp>
        <p:nvGrpSpPr>
          <p:cNvPr name="Group 10" id="10"/>
          <p:cNvGrpSpPr/>
          <p:nvPr/>
        </p:nvGrpSpPr>
        <p:grpSpPr>
          <a:xfrm rot="0">
            <a:off x="1428250" y="7745237"/>
            <a:ext cx="6895551" cy="1737448"/>
            <a:chOff x="0" y="0"/>
            <a:chExt cx="1816112" cy="457599"/>
          </a:xfrm>
        </p:grpSpPr>
        <p:sp>
          <p:nvSpPr>
            <p:cNvPr name="Freeform 11" id="11"/>
            <p:cNvSpPr/>
            <p:nvPr/>
          </p:nvSpPr>
          <p:spPr>
            <a:xfrm flipH="false" flipV="false" rot="0">
              <a:off x="0" y="0"/>
              <a:ext cx="1816112" cy="457599"/>
            </a:xfrm>
            <a:custGeom>
              <a:avLst/>
              <a:gdLst/>
              <a:ahLst/>
              <a:cxnLst/>
              <a:rect r="r" b="b" t="t" l="l"/>
              <a:pathLst>
                <a:path h="457599" w="1816112">
                  <a:moveTo>
                    <a:pt x="0" y="0"/>
                  </a:moveTo>
                  <a:lnTo>
                    <a:pt x="1816112" y="0"/>
                  </a:lnTo>
                  <a:lnTo>
                    <a:pt x="1816112" y="457599"/>
                  </a:lnTo>
                  <a:lnTo>
                    <a:pt x="0" y="457599"/>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12" id="12"/>
            <p:cNvSpPr txBox="true"/>
            <p:nvPr/>
          </p:nvSpPr>
          <p:spPr>
            <a:xfrm>
              <a:off x="0" y="-57150"/>
              <a:ext cx="1816112" cy="514749"/>
            </a:xfrm>
            <a:prstGeom prst="rect">
              <a:avLst/>
            </a:prstGeom>
          </p:spPr>
          <p:txBody>
            <a:bodyPr anchor="ctr" rtlCol="false" tIns="50800" lIns="50800" bIns="50800" rIns="50800"/>
            <a:lstStyle/>
            <a:p>
              <a:pPr algn="ctr">
                <a:lnSpc>
                  <a:spcPts val="3639"/>
                </a:lnSpc>
              </a:pPr>
            </a:p>
          </p:txBody>
        </p:sp>
      </p:grpSp>
      <p:sp>
        <p:nvSpPr>
          <p:cNvPr name="Freeform 13" id="13"/>
          <p:cNvSpPr/>
          <p:nvPr/>
        </p:nvSpPr>
        <p:spPr>
          <a:xfrm flipH="false" flipV="false" rot="0">
            <a:off x="10345319" y="6229667"/>
            <a:ext cx="7769987" cy="3875281"/>
          </a:xfrm>
          <a:custGeom>
            <a:avLst/>
            <a:gdLst/>
            <a:ahLst/>
            <a:cxnLst/>
            <a:rect r="r" b="b" t="t" l="l"/>
            <a:pathLst>
              <a:path h="3875281" w="7769987">
                <a:moveTo>
                  <a:pt x="0" y="0"/>
                </a:moveTo>
                <a:lnTo>
                  <a:pt x="7769986" y="0"/>
                </a:lnTo>
                <a:lnTo>
                  <a:pt x="7769986" y="3875281"/>
                </a:lnTo>
                <a:lnTo>
                  <a:pt x="0" y="3875281"/>
                </a:lnTo>
                <a:lnTo>
                  <a:pt x="0" y="0"/>
                </a:lnTo>
                <a:close/>
              </a:path>
            </a:pathLst>
          </a:custGeom>
          <a:blipFill>
            <a:blip r:embed="rId3"/>
            <a:stretch>
              <a:fillRect l="0" t="0" r="0" b="0"/>
            </a:stretch>
          </a:blipFill>
        </p:spPr>
      </p:sp>
      <p:sp>
        <p:nvSpPr>
          <p:cNvPr name="Freeform 14" id="14"/>
          <p:cNvSpPr/>
          <p:nvPr/>
        </p:nvSpPr>
        <p:spPr>
          <a:xfrm flipH="false" flipV="false" rot="0">
            <a:off x="1428250" y="3114206"/>
            <a:ext cx="8579014" cy="3914175"/>
          </a:xfrm>
          <a:custGeom>
            <a:avLst/>
            <a:gdLst/>
            <a:ahLst/>
            <a:cxnLst/>
            <a:rect r="r" b="b" t="t" l="l"/>
            <a:pathLst>
              <a:path h="3914175" w="8579014">
                <a:moveTo>
                  <a:pt x="0" y="0"/>
                </a:moveTo>
                <a:lnTo>
                  <a:pt x="8579014" y="0"/>
                </a:lnTo>
                <a:lnTo>
                  <a:pt x="8579014" y="3914175"/>
                </a:lnTo>
                <a:lnTo>
                  <a:pt x="0" y="3914175"/>
                </a:lnTo>
                <a:lnTo>
                  <a:pt x="0" y="0"/>
                </a:lnTo>
                <a:close/>
              </a:path>
            </a:pathLst>
          </a:custGeom>
          <a:blipFill>
            <a:blip r:embed="rId4"/>
            <a:stretch>
              <a:fillRect l="0" t="0" r="0" b="0"/>
            </a:stretch>
          </a:blipFill>
        </p:spPr>
      </p:sp>
      <p:sp>
        <p:nvSpPr>
          <p:cNvPr name="TextBox 15" id="15"/>
          <p:cNvSpPr txBox="true"/>
          <p:nvPr/>
        </p:nvSpPr>
        <p:spPr>
          <a:xfrm rot="0">
            <a:off x="1467926" y="617572"/>
            <a:ext cx="9407130" cy="1779778"/>
          </a:xfrm>
          <a:prstGeom prst="rect">
            <a:avLst/>
          </a:prstGeom>
        </p:spPr>
        <p:txBody>
          <a:bodyPr anchor="t" rtlCol="false" tIns="0" lIns="0" bIns="0" rIns="0">
            <a:spAutoFit/>
          </a:bodyPr>
          <a:lstStyle/>
          <a:p>
            <a:pPr algn="l">
              <a:lnSpc>
                <a:spcPts val="6596"/>
              </a:lnSpc>
            </a:pPr>
            <a:r>
              <a:rPr lang="en-US" sz="6800" b="true">
                <a:solidFill>
                  <a:srgbClr val="343434"/>
                </a:solidFill>
                <a:latin typeface="Telegraf Bold"/>
                <a:ea typeface="Telegraf Bold"/>
                <a:cs typeface="Telegraf Bold"/>
                <a:sym typeface="Telegraf Bold"/>
              </a:rPr>
              <a:t> DATA OVERVIEW &amp; KEY EDA INSIGHTS</a:t>
            </a:r>
          </a:p>
        </p:txBody>
      </p:sp>
      <p:sp>
        <p:nvSpPr>
          <p:cNvPr name="TextBox 16" id="16"/>
          <p:cNvSpPr txBox="true"/>
          <p:nvPr/>
        </p:nvSpPr>
        <p:spPr>
          <a:xfrm rot="0">
            <a:off x="13276344" y="-280248"/>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02</a:t>
            </a:r>
          </a:p>
        </p:txBody>
      </p:sp>
      <p:sp>
        <p:nvSpPr>
          <p:cNvPr name="TextBox 17" id="17"/>
          <p:cNvSpPr txBox="true"/>
          <p:nvPr/>
        </p:nvSpPr>
        <p:spPr>
          <a:xfrm rot="0">
            <a:off x="11029442" y="3272386"/>
            <a:ext cx="1354994" cy="1019810"/>
          </a:xfrm>
          <a:prstGeom prst="rect">
            <a:avLst/>
          </a:prstGeom>
        </p:spPr>
        <p:txBody>
          <a:bodyPr anchor="t" rtlCol="false" tIns="0" lIns="0" bIns="0" rIns="0">
            <a:spAutoFit/>
          </a:bodyPr>
          <a:lstStyle/>
          <a:p>
            <a:pPr algn="ctr">
              <a:lnSpc>
                <a:spcPts val="7840"/>
              </a:lnSpc>
              <a:spcBef>
                <a:spcPct val="0"/>
              </a:spcBef>
            </a:pPr>
            <a:r>
              <a:rPr lang="en-US" sz="5600" spc="134">
                <a:solidFill>
                  <a:srgbClr val="F2F7FA"/>
                </a:solidFill>
                <a:latin typeface="Telegraf"/>
                <a:ea typeface="Telegraf"/>
                <a:cs typeface="Telegraf"/>
                <a:sym typeface="Telegraf"/>
              </a:rPr>
              <a:t>01</a:t>
            </a:r>
          </a:p>
        </p:txBody>
      </p:sp>
      <p:sp>
        <p:nvSpPr>
          <p:cNvPr name="TextBox 18" id="18"/>
          <p:cNvSpPr txBox="true"/>
          <p:nvPr/>
        </p:nvSpPr>
        <p:spPr>
          <a:xfrm rot="0">
            <a:off x="1211724" y="7744494"/>
            <a:ext cx="1354994" cy="1019810"/>
          </a:xfrm>
          <a:prstGeom prst="rect">
            <a:avLst/>
          </a:prstGeom>
        </p:spPr>
        <p:txBody>
          <a:bodyPr anchor="t" rtlCol="false" tIns="0" lIns="0" bIns="0" rIns="0">
            <a:spAutoFit/>
          </a:bodyPr>
          <a:lstStyle/>
          <a:p>
            <a:pPr algn="ctr">
              <a:lnSpc>
                <a:spcPts val="7840"/>
              </a:lnSpc>
              <a:spcBef>
                <a:spcPct val="0"/>
              </a:spcBef>
            </a:pPr>
            <a:r>
              <a:rPr lang="en-US" sz="5600" spc="134">
                <a:solidFill>
                  <a:srgbClr val="F2F7FA"/>
                </a:solidFill>
                <a:latin typeface="Telegraf"/>
                <a:ea typeface="Telegraf"/>
                <a:cs typeface="Telegraf"/>
                <a:sym typeface="Telegraf"/>
              </a:rPr>
              <a:t>02</a:t>
            </a:r>
          </a:p>
        </p:txBody>
      </p:sp>
      <p:sp>
        <p:nvSpPr>
          <p:cNvPr name="TextBox 19" id="19"/>
          <p:cNvSpPr txBox="true"/>
          <p:nvPr/>
        </p:nvSpPr>
        <p:spPr>
          <a:xfrm rot="0">
            <a:off x="12592100" y="3307981"/>
            <a:ext cx="5320090" cy="1435100"/>
          </a:xfrm>
          <a:prstGeom prst="rect">
            <a:avLst/>
          </a:prstGeom>
        </p:spPr>
        <p:txBody>
          <a:bodyPr anchor="t" rtlCol="false" tIns="0" lIns="0" bIns="0" rIns="0">
            <a:spAutoFit/>
          </a:bodyPr>
          <a:lstStyle/>
          <a:p>
            <a:pPr algn="l">
              <a:lnSpc>
                <a:spcPts val="2800"/>
              </a:lnSpc>
              <a:spcBef>
                <a:spcPct val="0"/>
              </a:spcBef>
            </a:pPr>
            <a:r>
              <a:rPr lang="en-US" sz="2000" spc="100">
                <a:solidFill>
                  <a:srgbClr val="F2F7FA"/>
                </a:solidFill>
                <a:latin typeface="Telegraf"/>
                <a:ea typeface="Telegraf"/>
                <a:cs typeface="Telegraf"/>
                <a:sym typeface="Telegraf"/>
              </a:rPr>
              <a:t>Cleaned dataset of 20,000+ incidents. Key features: Country, Region, AttackType, TargetType, WeaponType, GroupName.</a:t>
            </a:r>
          </a:p>
        </p:txBody>
      </p:sp>
      <p:sp>
        <p:nvSpPr>
          <p:cNvPr name="TextBox 20" id="20"/>
          <p:cNvSpPr txBox="true"/>
          <p:nvPr/>
        </p:nvSpPr>
        <p:spPr>
          <a:xfrm rot="0">
            <a:off x="2952633" y="7804633"/>
            <a:ext cx="4985712" cy="1435100"/>
          </a:xfrm>
          <a:prstGeom prst="rect">
            <a:avLst/>
          </a:prstGeom>
        </p:spPr>
        <p:txBody>
          <a:bodyPr anchor="t" rtlCol="false" tIns="0" lIns="0" bIns="0" rIns="0">
            <a:spAutoFit/>
          </a:bodyPr>
          <a:lstStyle/>
          <a:p>
            <a:pPr algn="l">
              <a:lnSpc>
                <a:spcPts val="2800"/>
              </a:lnSpc>
              <a:spcBef>
                <a:spcPct val="0"/>
              </a:spcBef>
            </a:pPr>
            <a:r>
              <a:rPr lang="en-US" sz="2000" spc="100">
                <a:solidFill>
                  <a:srgbClr val="F2F7FA"/>
                </a:solidFill>
                <a:latin typeface="Telegraf"/>
                <a:ea typeface="Telegraf"/>
                <a:cs typeface="Telegraf"/>
                <a:sym typeface="Telegraf"/>
              </a:rPr>
              <a:t>Key Insights: Attack frequency peaked in 2014. Hotspots are concentrated in South Asia, the Middle East, and Sub-Saharan Africa.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0">
            <a:off x="12780361" y="-2994295"/>
            <a:ext cx="15827806" cy="6707033"/>
          </a:xfrm>
          <a:custGeom>
            <a:avLst/>
            <a:gdLst/>
            <a:ahLst/>
            <a:cxnLst/>
            <a:rect r="r" b="b" t="t" l="l"/>
            <a:pathLst>
              <a:path h="6707033" w="15827806">
                <a:moveTo>
                  <a:pt x="0" y="0"/>
                </a:moveTo>
                <a:lnTo>
                  <a:pt x="15827806" y="0"/>
                </a:lnTo>
                <a:lnTo>
                  <a:pt x="15827806" y="6707033"/>
                </a:lnTo>
                <a:lnTo>
                  <a:pt x="0" y="6707033"/>
                </a:lnTo>
                <a:lnTo>
                  <a:pt x="0" y="0"/>
                </a:lnTo>
                <a:close/>
              </a:path>
            </a:pathLst>
          </a:custGeom>
          <a:blipFill>
            <a:blip r:embed="rId2"/>
            <a:stretch>
              <a:fillRect l="0" t="0" r="0" b="0"/>
            </a:stretch>
          </a:blipFill>
        </p:spPr>
      </p:sp>
      <p:sp>
        <p:nvSpPr>
          <p:cNvPr name="Freeform 3" id="3"/>
          <p:cNvSpPr/>
          <p:nvPr/>
        </p:nvSpPr>
        <p:spPr>
          <a:xfrm flipH="true" flipV="false" rot="-2120312">
            <a:off x="-2118876" y="7975963"/>
            <a:ext cx="12760102" cy="5407093"/>
          </a:xfrm>
          <a:custGeom>
            <a:avLst/>
            <a:gdLst/>
            <a:ahLst/>
            <a:cxnLst/>
            <a:rect r="r" b="b" t="t" l="l"/>
            <a:pathLst>
              <a:path h="5407093" w="12760102">
                <a:moveTo>
                  <a:pt x="12760102" y="0"/>
                </a:moveTo>
                <a:lnTo>
                  <a:pt x="0" y="0"/>
                </a:lnTo>
                <a:lnTo>
                  <a:pt x="0" y="5407094"/>
                </a:lnTo>
                <a:lnTo>
                  <a:pt x="12760102" y="5407094"/>
                </a:lnTo>
                <a:lnTo>
                  <a:pt x="12760102" y="0"/>
                </a:lnTo>
                <a:close/>
              </a:path>
            </a:pathLst>
          </a:custGeom>
          <a:blipFill>
            <a:blip r:embed="rId2"/>
            <a:stretch>
              <a:fillRect l="0" t="0" r="0" b="0"/>
            </a:stretch>
          </a:blipFill>
        </p:spPr>
      </p:sp>
      <p:grpSp>
        <p:nvGrpSpPr>
          <p:cNvPr name="Group 4" id="4"/>
          <p:cNvGrpSpPr/>
          <p:nvPr/>
        </p:nvGrpSpPr>
        <p:grpSpPr>
          <a:xfrm rot="0">
            <a:off x="-408865"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grpSp>
        <p:nvGrpSpPr>
          <p:cNvPr name="Group 7" id="7"/>
          <p:cNvGrpSpPr/>
          <p:nvPr/>
        </p:nvGrpSpPr>
        <p:grpSpPr>
          <a:xfrm rot="0">
            <a:off x="2969685" y="3404060"/>
            <a:ext cx="439058" cy="333375"/>
            <a:chOff x="0" y="0"/>
            <a:chExt cx="115637" cy="87802"/>
          </a:xfrm>
        </p:grpSpPr>
        <p:sp>
          <p:nvSpPr>
            <p:cNvPr name="Freeform 8" id="8"/>
            <p:cNvSpPr/>
            <p:nvPr/>
          </p:nvSpPr>
          <p:spPr>
            <a:xfrm flipH="false" flipV="false" rot="0">
              <a:off x="0" y="0"/>
              <a:ext cx="115637" cy="87802"/>
            </a:xfrm>
            <a:custGeom>
              <a:avLst/>
              <a:gdLst/>
              <a:ahLst/>
              <a:cxnLst/>
              <a:rect r="r" b="b" t="t" l="l"/>
              <a:pathLst>
                <a:path h="87802" w="115637">
                  <a:moveTo>
                    <a:pt x="0" y="0"/>
                  </a:moveTo>
                  <a:lnTo>
                    <a:pt x="115637" y="0"/>
                  </a:lnTo>
                  <a:lnTo>
                    <a:pt x="115637" y="87802"/>
                  </a:lnTo>
                  <a:lnTo>
                    <a:pt x="0" y="87802"/>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9" id="9"/>
            <p:cNvSpPr txBox="true"/>
            <p:nvPr/>
          </p:nvSpPr>
          <p:spPr>
            <a:xfrm>
              <a:off x="0" y="-57150"/>
              <a:ext cx="115637" cy="144952"/>
            </a:xfrm>
            <a:prstGeom prst="rect">
              <a:avLst/>
            </a:prstGeom>
          </p:spPr>
          <p:txBody>
            <a:bodyPr anchor="ctr" rtlCol="false" tIns="50800" lIns="50800" bIns="50800" rIns="50800"/>
            <a:lstStyle/>
            <a:p>
              <a:pPr algn="ctr">
                <a:lnSpc>
                  <a:spcPts val="3639"/>
                </a:lnSpc>
              </a:pPr>
            </a:p>
          </p:txBody>
        </p:sp>
      </p:grpSp>
      <p:grpSp>
        <p:nvGrpSpPr>
          <p:cNvPr name="Group 10" id="10"/>
          <p:cNvGrpSpPr/>
          <p:nvPr/>
        </p:nvGrpSpPr>
        <p:grpSpPr>
          <a:xfrm rot="0">
            <a:off x="2969685" y="5464230"/>
            <a:ext cx="439058" cy="333375"/>
            <a:chOff x="0" y="0"/>
            <a:chExt cx="115637" cy="87802"/>
          </a:xfrm>
        </p:grpSpPr>
        <p:sp>
          <p:nvSpPr>
            <p:cNvPr name="Freeform 11" id="11"/>
            <p:cNvSpPr/>
            <p:nvPr/>
          </p:nvSpPr>
          <p:spPr>
            <a:xfrm flipH="false" flipV="false" rot="0">
              <a:off x="0" y="0"/>
              <a:ext cx="115637" cy="87802"/>
            </a:xfrm>
            <a:custGeom>
              <a:avLst/>
              <a:gdLst/>
              <a:ahLst/>
              <a:cxnLst/>
              <a:rect r="r" b="b" t="t" l="l"/>
              <a:pathLst>
                <a:path h="87802" w="115637">
                  <a:moveTo>
                    <a:pt x="0" y="0"/>
                  </a:moveTo>
                  <a:lnTo>
                    <a:pt x="115637" y="0"/>
                  </a:lnTo>
                  <a:lnTo>
                    <a:pt x="115637" y="87802"/>
                  </a:lnTo>
                  <a:lnTo>
                    <a:pt x="0" y="87802"/>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12" id="12"/>
            <p:cNvSpPr txBox="true"/>
            <p:nvPr/>
          </p:nvSpPr>
          <p:spPr>
            <a:xfrm>
              <a:off x="0" y="-57150"/>
              <a:ext cx="115637" cy="144952"/>
            </a:xfrm>
            <a:prstGeom prst="rect">
              <a:avLst/>
            </a:prstGeom>
          </p:spPr>
          <p:txBody>
            <a:bodyPr anchor="ctr" rtlCol="false" tIns="50800" lIns="50800" bIns="50800" rIns="50800"/>
            <a:lstStyle/>
            <a:p>
              <a:pPr algn="ctr">
                <a:lnSpc>
                  <a:spcPts val="3639"/>
                </a:lnSpc>
              </a:pPr>
            </a:p>
          </p:txBody>
        </p:sp>
      </p:grpSp>
      <p:grpSp>
        <p:nvGrpSpPr>
          <p:cNvPr name="Group 13" id="13"/>
          <p:cNvGrpSpPr/>
          <p:nvPr/>
        </p:nvGrpSpPr>
        <p:grpSpPr>
          <a:xfrm rot="0">
            <a:off x="2969685" y="7689905"/>
            <a:ext cx="439058" cy="333375"/>
            <a:chOff x="0" y="0"/>
            <a:chExt cx="115637" cy="87802"/>
          </a:xfrm>
        </p:grpSpPr>
        <p:sp>
          <p:nvSpPr>
            <p:cNvPr name="Freeform 14" id="14"/>
            <p:cNvSpPr/>
            <p:nvPr/>
          </p:nvSpPr>
          <p:spPr>
            <a:xfrm flipH="false" flipV="false" rot="0">
              <a:off x="0" y="0"/>
              <a:ext cx="115637" cy="87802"/>
            </a:xfrm>
            <a:custGeom>
              <a:avLst/>
              <a:gdLst/>
              <a:ahLst/>
              <a:cxnLst/>
              <a:rect r="r" b="b" t="t" l="l"/>
              <a:pathLst>
                <a:path h="87802" w="115637">
                  <a:moveTo>
                    <a:pt x="0" y="0"/>
                  </a:moveTo>
                  <a:lnTo>
                    <a:pt x="115637" y="0"/>
                  </a:lnTo>
                  <a:lnTo>
                    <a:pt x="115637" y="87802"/>
                  </a:lnTo>
                  <a:lnTo>
                    <a:pt x="0" y="87802"/>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15" id="15"/>
            <p:cNvSpPr txBox="true"/>
            <p:nvPr/>
          </p:nvSpPr>
          <p:spPr>
            <a:xfrm>
              <a:off x="0" y="-57150"/>
              <a:ext cx="115637" cy="144952"/>
            </a:xfrm>
            <a:prstGeom prst="rect">
              <a:avLst/>
            </a:prstGeom>
          </p:spPr>
          <p:txBody>
            <a:bodyPr anchor="ctr" rtlCol="false" tIns="50800" lIns="50800" bIns="50800" rIns="50800"/>
            <a:lstStyle/>
            <a:p>
              <a:pPr algn="ctr">
                <a:lnSpc>
                  <a:spcPts val="3639"/>
                </a:lnSpc>
              </a:pPr>
            </a:p>
          </p:txBody>
        </p:sp>
      </p:grpSp>
      <p:sp>
        <p:nvSpPr>
          <p:cNvPr name="Freeform 16" id="16"/>
          <p:cNvSpPr/>
          <p:nvPr/>
        </p:nvSpPr>
        <p:spPr>
          <a:xfrm flipH="false" flipV="false" rot="0">
            <a:off x="10237346" y="3532072"/>
            <a:ext cx="7743461" cy="4491207"/>
          </a:xfrm>
          <a:custGeom>
            <a:avLst/>
            <a:gdLst/>
            <a:ahLst/>
            <a:cxnLst/>
            <a:rect r="r" b="b" t="t" l="l"/>
            <a:pathLst>
              <a:path h="4491207" w="7743461">
                <a:moveTo>
                  <a:pt x="0" y="0"/>
                </a:moveTo>
                <a:lnTo>
                  <a:pt x="7743461" y="0"/>
                </a:lnTo>
                <a:lnTo>
                  <a:pt x="7743461" y="4491208"/>
                </a:lnTo>
                <a:lnTo>
                  <a:pt x="0" y="4491208"/>
                </a:lnTo>
                <a:lnTo>
                  <a:pt x="0" y="0"/>
                </a:lnTo>
                <a:close/>
              </a:path>
            </a:pathLst>
          </a:custGeom>
          <a:blipFill>
            <a:blip r:embed="rId3"/>
            <a:stretch>
              <a:fillRect l="0" t="0" r="0" b="0"/>
            </a:stretch>
          </a:blipFill>
        </p:spPr>
      </p:sp>
      <p:sp>
        <p:nvSpPr>
          <p:cNvPr name="TextBox 17" id="17"/>
          <p:cNvSpPr txBox="true"/>
          <p:nvPr/>
        </p:nvSpPr>
        <p:spPr>
          <a:xfrm rot="0">
            <a:off x="1467926" y="598522"/>
            <a:ext cx="12970553" cy="1584961"/>
          </a:xfrm>
          <a:prstGeom prst="rect">
            <a:avLst/>
          </a:prstGeom>
        </p:spPr>
        <p:txBody>
          <a:bodyPr anchor="t" rtlCol="false" tIns="0" lIns="0" bIns="0" rIns="0">
            <a:spAutoFit/>
          </a:bodyPr>
          <a:lstStyle/>
          <a:p>
            <a:pPr algn="l">
              <a:lnSpc>
                <a:spcPts val="5820"/>
              </a:lnSpc>
            </a:pPr>
            <a:r>
              <a:rPr lang="en-US" sz="6000" b="true">
                <a:solidFill>
                  <a:srgbClr val="343434"/>
                </a:solidFill>
                <a:latin typeface="Telegraf Bold"/>
                <a:ea typeface="Telegraf Bold"/>
                <a:cs typeface="Telegraf Bold"/>
                <a:sym typeface="Telegraf Bold"/>
              </a:rPr>
              <a:t>THE THE STRATEGIC SOLUTION: FROM "ALL" TO "TOP 100"</a:t>
            </a:r>
          </a:p>
        </p:txBody>
      </p:sp>
      <p:sp>
        <p:nvSpPr>
          <p:cNvPr name="TextBox 18" id="18"/>
          <p:cNvSpPr txBox="true"/>
          <p:nvPr/>
        </p:nvSpPr>
        <p:spPr>
          <a:xfrm rot="0">
            <a:off x="13276344" y="-280248"/>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03</a:t>
            </a:r>
          </a:p>
        </p:txBody>
      </p:sp>
      <p:sp>
        <p:nvSpPr>
          <p:cNvPr name="TextBox 19" id="19"/>
          <p:cNvSpPr txBox="true"/>
          <p:nvPr/>
        </p:nvSpPr>
        <p:spPr>
          <a:xfrm rot="0">
            <a:off x="2518887" y="3898700"/>
            <a:ext cx="1340653" cy="346330"/>
          </a:xfrm>
          <a:prstGeom prst="rect">
            <a:avLst/>
          </a:prstGeom>
        </p:spPr>
        <p:txBody>
          <a:bodyPr anchor="t" rtlCol="false" tIns="0" lIns="0" bIns="0" rIns="0">
            <a:spAutoFit/>
          </a:bodyPr>
          <a:lstStyle/>
          <a:p>
            <a:pPr algn="ctr">
              <a:lnSpc>
                <a:spcPts val="2328"/>
              </a:lnSpc>
            </a:pPr>
            <a:r>
              <a:rPr lang="en-US" b="true" sz="2400">
                <a:solidFill>
                  <a:srgbClr val="343434"/>
                </a:solidFill>
                <a:latin typeface="Telegraf Bold"/>
                <a:ea typeface="Telegraf Bold"/>
                <a:cs typeface="Telegraf Bold"/>
                <a:sym typeface="Telegraf Bold"/>
              </a:rPr>
              <a:t>01</a:t>
            </a:r>
          </a:p>
        </p:txBody>
      </p:sp>
      <p:sp>
        <p:nvSpPr>
          <p:cNvPr name="TextBox 20" id="20"/>
          <p:cNvSpPr txBox="true"/>
          <p:nvPr/>
        </p:nvSpPr>
        <p:spPr>
          <a:xfrm rot="0">
            <a:off x="2518887" y="5958870"/>
            <a:ext cx="1340653" cy="346330"/>
          </a:xfrm>
          <a:prstGeom prst="rect">
            <a:avLst/>
          </a:prstGeom>
        </p:spPr>
        <p:txBody>
          <a:bodyPr anchor="t" rtlCol="false" tIns="0" lIns="0" bIns="0" rIns="0">
            <a:spAutoFit/>
          </a:bodyPr>
          <a:lstStyle/>
          <a:p>
            <a:pPr algn="ctr">
              <a:lnSpc>
                <a:spcPts val="2328"/>
              </a:lnSpc>
            </a:pPr>
            <a:r>
              <a:rPr lang="en-US" b="true" sz="2400">
                <a:solidFill>
                  <a:srgbClr val="343434"/>
                </a:solidFill>
                <a:latin typeface="Telegraf Bold"/>
                <a:ea typeface="Telegraf Bold"/>
                <a:cs typeface="Telegraf Bold"/>
                <a:sym typeface="Telegraf Bold"/>
              </a:rPr>
              <a:t>02</a:t>
            </a:r>
          </a:p>
        </p:txBody>
      </p:sp>
      <p:sp>
        <p:nvSpPr>
          <p:cNvPr name="TextBox 21" id="21"/>
          <p:cNvSpPr txBox="true"/>
          <p:nvPr/>
        </p:nvSpPr>
        <p:spPr>
          <a:xfrm rot="0">
            <a:off x="2518887" y="8199238"/>
            <a:ext cx="1340653" cy="346330"/>
          </a:xfrm>
          <a:prstGeom prst="rect">
            <a:avLst/>
          </a:prstGeom>
        </p:spPr>
        <p:txBody>
          <a:bodyPr anchor="t" rtlCol="false" tIns="0" lIns="0" bIns="0" rIns="0">
            <a:spAutoFit/>
          </a:bodyPr>
          <a:lstStyle/>
          <a:p>
            <a:pPr algn="ctr">
              <a:lnSpc>
                <a:spcPts val="2328"/>
              </a:lnSpc>
            </a:pPr>
            <a:r>
              <a:rPr lang="en-US" b="true" sz="2400">
                <a:solidFill>
                  <a:srgbClr val="343434"/>
                </a:solidFill>
                <a:latin typeface="Telegraf Bold"/>
                <a:ea typeface="Telegraf Bold"/>
                <a:cs typeface="Telegraf Bold"/>
                <a:sym typeface="Telegraf Bold"/>
              </a:rPr>
              <a:t>03</a:t>
            </a:r>
          </a:p>
        </p:txBody>
      </p:sp>
      <p:sp>
        <p:nvSpPr>
          <p:cNvPr name="TextBox 22" id="22"/>
          <p:cNvSpPr txBox="true"/>
          <p:nvPr/>
        </p:nvSpPr>
        <p:spPr>
          <a:xfrm rot="0">
            <a:off x="3859541" y="7613705"/>
            <a:ext cx="5930130" cy="1787525"/>
          </a:xfrm>
          <a:prstGeom prst="rect">
            <a:avLst/>
          </a:prstGeom>
        </p:spPr>
        <p:txBody>
          <a:bodyPr anchor="t" rtlCol="false" tIns="0" lIns="0" bIns="0" rIns="0">
            <a:spAutoFit/>
          </a:bodyPr>
          <a:lstStyle/>
          <a:p>
            <a:pPr algn="just">
              <a:lnSpc>
                <a:spcPts val="2800"/>
              </a:lnSpc>
              <a:spcBef>
                <a:spcPct val="0"/>
              </a:spcBef>
            </a:pPr>
            <a:r>
              <a:rPr lang="en-US" sz="2000">
                <a:solidFill>
                  <a:srgbClr val="343434"/>
                </a:solidFill>
                <a:latin typeface="Telegraf"/>
                <a:ea typeface="Telegraf"/>
                <a:cs typeface="Telegraf"/>
                <a:sym typeface="Telegraf"/>
              </a:rPr>
              <a:t>Final Strategy (Top 100 Groups): The best balance. This model covers a wide range of significant groups and is computationally feasible, avoiding memory errors. All final models are based on this "Top 100" dataset.</a:t>
            </a:r>
          </a:p>
        </p:txBody>
      </p:sp>
      <p:sp>
        <p:nvSpPr>
          <p:cNvPr name="TextBox 23" id="23"/>
          <p:cNvSpPr txBox="true"/>
          <p:nvPr/>
        </p:nvSpPr>
        <p:spPr>
          <a:xfrm rot="0">
            <a:off x="3859541" y="3327860"/>
            <a:ext cx="5448454" cy="730250"/>
          </a:xfrm>
          <a:prstGeom prst="rect">
            <a:avLst/>
          </a:prstGeom>
        </p:spPr>
        <p:txBody>
          <a:bodyPr anchor="t" rtlCol="false" tIns="0" lIns="0" bIns="0" rIns="0">
            <a:spAutoFit/>
          </a:bodyPr>
          <a:lstStyle/>
          <a:p>
            <a:pPr algn="just">
              <a:lnSpc>
                <a:spcPts val="2800"/>
              </a:lnSpc>
              <a:spcBef>
                <a:spcPct val="0"/>
              </a:spcBef>
            </a:pPr>
            <a:r>
              <a:rPr lang="en-US" sz="2000">
                <a:solidFill>
                  <a:srgbClr val="343434"/>
                </a:solidFill>
                <a:latin typeface="Telegraf"/>
                <a:ea typeface="Telegraf"/>
                <a:cs typeface="Telegraf"/>
                <a:sym typeface="Telegraf"/>
              </a:rPr>
              <a:t>Attempt 1 (All Groups): Failed. Kernel crashed due to memory limits (3,000+ classes).</a:t>
            </a:r>
          </a:p>
        </p:txBody>
      </p:sp>
      <p:sp>
        <p:nvSpPr>
          <p:cNvPr name="TextBox 24" id="24"/>
          <p:cNvSpPr txBox="true"/>
          <p:nvPr/>
        </p:nvSpPr>
        <p:spPr>
          <a:xfrm rot="0">
            <a:off x="3859541" y="5388030"/>
            <a:ext cx="5601715" cy="1082675"/>
          </a:xfrm>
          <a:prstGeom prst="rect">
            <a:avLst/>
          </a:prstGeom>
        </p:spPr>
        <p:txBody>
          <a:bodyPr anchor="t" rtlCol="false" tIns="0" lIns="0" bIns="0" rIns="0">
            <a:spAutoFit/>
          </a:bodyPr>
          <a:lstStyle/>
          <a:p>
            <a:pPr algn="just">
              <a:lnSpc>
                <a:spcPts val="2800"/>
              </a:lnSpc>
              <a:spcBef>
                <a:spcPct val="0"/>
              </a:spcBef>
            </a:pPr>
            <a:r>
              <a:rPr lang="en-US" sz="2000">
                <a:solidFill>
                  <a:srgbClr val="343434"/>
                </a:solidFill>
                <a:latin typeface="Telegraf"/>
                <a:ea typeface="Telegraf"/>
                <a:cs typeface="Telegraf"/>
                <a:sym typeface="Telegraf"/>
              </a:rPr>
              <a:t>Attempt 2 (Top 20 Groups): Succeeded (97% accuracy), but was too limited and couldn't predict groups like 'Black Nationalists'.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467361" y="-2757747"/>
            <a:ext cx="12701350" cy="5382197"/>
          </a:xfrm>
          <a:custGeom>
            <a:avLst/>
            <a:gdLst/>
            <a:ahLst/>
            <a:cxnLst/>
            <a:rect r="r" b="b" t="t" l="l"/>
            <a:pathLst>
              <a:path h="5382197" w="12701350">
                <a:moveTo>
                  <a:pt x="0" y="0"/>
                </a:moveTo>
                <a:lnTo>
                  <a:pt x="12701349" y="0"/>
                </a:lnTo>
                <a:lnTo>
                  <a:pt x="12701349"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0">
            <a:off x="10986204" y="6250419"/>
            <a:ext cx="11514218" cy="8506128"/>
          </a:xfrm>
          <a:custGeom>
            <a:avLst/>
            <a:gdLst/>
            <a:ahLst/>
            <a:cxnLst/>
            <a:rect r="r" b="b" t="t" l="l"/>
            <a:pathLst>
              <a:path h="8506128" w="11514218">
                <a:moveTo>
                  <a:pt x="0" y="0"/>
                </a:moveTo>
                <a:lnTo>
                  <a:pt x="11514218" y="0"/>
                </a:lnTo>
                <a:lnTo>
                  <a:pt x="11514218" y="8506128"/>
                </a:lnTo>
                <a:lnTo>
                  <a:pt x="0" y="8506128"/>
                </a:lnTo>
                <a:lnTo>
                  <a:pt x="0" y="0"/>
                </a:lnTo>
                <a:close/>
              </a:path>
            </a:pathLst>
          </a:custGeom>
          <a:blipFill>
            <a:blip r:embed="rId3"/>
            <a:stretch>
              <a:fillRect l="0" t="0" r="0" b="0"/>
            </a:stretch>
          </a:blipFill>
        </p:spPr>
      </p:sp>
      <p:grpSp>
        <p:nvGrpSpPr>
          <p:cNvPr name="Group 4" id="4"/>
          <p:cNvGrpSpPr/>
          <p:nvPr/>
        </p:nvGrpSpPr>
        <p:grpSpPr>
          <a:xfrm rot="0">
            <a:off x="17259300"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
        <p:nvSpPr>
          <p:cNvPr name="Freeform 7" id="7"/>
          <p:cNvSpPr/>
          <p:nvPr/>
        </p:nvSpPr>
        <p:spPr>
          <a:xfrm flipH="false" flipV="false" rot="0">
            <a:off x="799456" y="4869766"/>
            <a:ext cx="6243707" cy="4152065"/>
          </a:xfrm>
          <a:custGeom>
            <a:avLst/>
            <a:gdLst/>
            <a:ahLst/>
            <a:cxnLst/>
            <a:rect r="r" b="b" t="t" l="l"/>
            <a:pathLst>
              <a:path h="4152065" w="6243707">
                <a:moveTo>
                  <a:pt x="0" y="0"/>
                </a:moveTo>
                <a:lnTo>
                  <a:pt x="6243707" y="0"/>
                </a:lnTo>
                <a:lnTo>
                  <a:pt x="6243707" y="4152065"/>
                </a:lnTo>
                <a:lnTo>
                  <a:pt x="0" y="4152065"/>
                </a:lnTo>
                <a:lnTo>
                  <a:pt x="0" y="0"/>
                </a:lnTo>
                <a:close/>
              </a:path>
            </a:pathLst>
          </a:custGeom>
          <a:blipFill>
            <a:blip r:embed="rId4"/>
            <a:stretch>
              <a:fillRect l="0" t="0" r="0" b="0"/>
            </a:stretch>
          </a:blipFill>
        </p:spPr>
      </p:sp>
      <p:sp>
        <p:nvSpPr>
          <p:cNvPr name="Freeform 8" id="8"/>
          <p:cNvSpPr/>
          <p:nvPr/>
        </p:nvSpPr>
        <p:spPr>
          <a:xfrm flipH="false" flipV="false" rot="0">
            <a:off x="8243558" y="4945809"/>
            <a:ext cx="7451620" cy="3604597"/>
          </a:xfrm>
          <a:custGeom>
            <a:avLst/>
            <a:gdLst/>
            <a:ahLst/>
            <a:cxnLst/>
            <a:rect r="r" b="b" t="t" l="l"/>
            <a:pathLst>
              <a:path h="3604597" w="7451620">
                <a:moveTo>
                  <a:pt x="0" y="0"/>
                </a:moveTo>
                <a:lnTo>
                  <a:pt x="7451621" y="0"/>
                </a:lnTo>
                <a:lnTo>
                  <a:pt x="7451621" y="3604597"/>
                </a:lnTo>
                <a:lnTo>
                  <a:pt x="0" y="3604597"/>
                </a:lnTo>
                <a:lnTo>
                  <a:pt x="0" y="0"/>
                </a:lnTo>
                <a:close/>
              </a:path>
            </a:pathLst>
          </a:custGeom>
          <a:blipFill>
            <a:blip r:embed="rId5"/>
            <a:stretch>
              <a:fillRect l="-520" t="0" r="-520" b="0"/>
            </a:stretch>
          </a:blipFill>
        </p:spPr>
      </p:sp>
      <p:sp>
        <p:nvSpPr>
          <p:cNvPr name="TextBox 9" id="9"/>
          <p:cNvSpPr txBox="true"/>
          <p:nvPr/>
        </p:nvSpPr>
        <p:spPr>
          <a:xfrm rot="0">
            <a:off x="13266927" y="8304334"/>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04</a:t>
            </a:r>
          </a:p>
        </p:txBody>
      </p:sp>
      <p:sp>
        <p:nvSpPr>
          <p:cNvPr name="TextBox 10" id="10"/>
          <p:cNvSpPr txBox="true"/>
          <p:nvPr/>
        </p:nvSpPr>
        <p:spPr>
          <a:xfrm rot="0">
            <a:off x="471699" y="570126"/>
            <a:ext cx="16787601" cy="1638428"/>
          </a:xfrm>
          <a:prstGeom prst="rect">
            <a:avLst/>
          </a:prstGeom>
        </p:spPr>
        <p:txBody>
          <a:bodyPr anchor="t" rtlCol="false" tIns="0" lIns="0" bIns="0" rIns="0">
            <a:spAutoFit/>
          </a:bodyPr>
          <a:lstStyle/>
          <a:p>
            <a:pPr algn="l">
              <a:lnSpc>
                <a:spcPts val="6014"/>
              </a:lnSpc>
            </a:pPr>
            <a:r>
              <a:rPr lang="en-US" sz="6200" b="true">
                <a:solidFill>
                  <a:srgbClr val="343434"/>
                </a:solidFill>
                <a:latin typeface="Telegraf Bold"/>
                <a:ea typeface="Telegraf Bold"/>
                <a:cs typeface="Telegraf Bold"/>
                <a:sym typeface="Telegraf Bold"/>
              </a:rPr>
              <a:t>FINDING THE BEST MODEL: ALGORITHM COMPARISON</a:t>
            </a:r>
          </a:p>
        </p:txBody>
      </p:sp>
      <p:sp>
        <p:nvSpPr>
          <p:cNvPr name="TextBox 11" id="11"/>
          <p:cNvSpPr txBox="true"/>
          <p:nvPr/>
        </p:nvSpPr>
        <p:spPr>
          <a:xfrm rot="0">
            <a:off x="471699" y="2643934"/>
            <a:ext cx="10268241" cy="1787525"/>
          </a:xfrm>
          <a:prstGeom prst="rect">
            <a:avLst/>
          </a:prstGeom>
        </p:spPr>
        <p:txBody>
          <a:bodyPr anchor="t" rtlCol="false" tIns="0" lIns="0" bIns="0" rIns="0">
            <a:spAutoFit/>
          </a:bodyPr>
          <a:lstStyle/>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We re-tested our models on the more challenging "Top 100" group task. This is a harder problem, so accuracies are slightly lower, but we tested a full suite of models (Linear, Trees, Ensembles, Neural Nets) on our refined "Top Groups" problem. The advanced boosting models were the clear winners.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1784357">
            <a:off x="-575872" y="-647487"/>
            <a:ext cx="7735476" cy="4631616"/>
          </a:xfrm>
          <a:custGeom>
            <a:avLst/>
            <a:gdLst/>
            <a:ahLst/>
            <a:cxnLst/>
            <a:rect r="r" b="b" t="t" l="l"/>
            <a:pathLst>
              <a:path h="4631616" w="7735476">
                <a:moveTo>
                  <a:pt x="0" y="0"/>
                </a:moveTo>
                <a:lnTo>
                  <a:pt x="7735475" y="0"/>
                </a:lnTo>
                <a:lnTo>
                  <a:pt x="7735475" y="4631616"/>
                </a:lnTo>
                <a:lnTo>
                  <a:pt x="0" y="4631616"/>
                </a:lnTo>
                <a:lnTo>
                  <a:pt x="0" y="0"/>
                </a:lnTo>
                <a:close/>
              </a:path>
            </a:pathLst>
          </a:custGeom>
          <a:blipFill>
            <a:blip r:embed="rId3"/>
            <a:stretch>
              <a:fillRect l="0" t="0" r="0" b="0"/>
            </a:stretch>
          </a:blipFill>
        </p:spPr>
      </p:sp>
      <p:grpSp>
        <p:nvGrpSpPr>
          <p:cNvPr name="Group 4" id="4"/>
          <p:cNvGrpSpPr/>
          <p:nvPr/>
        </p:nvGrpSpPr>
        <p:grpSpPr>
          <a:xfrm rot="0">
            <a:off x="0" y="-392510"/>
            <a:ext cx="2222584" cy="11072020"/>
            <a:chOff x="0" y="0"/>
            <a:chExt cx="585372" cy="2916088"/>
          </a:xfrm>
        </p:grpSpPr>
        <p:sp>
          <p:nvSpPr>
            <p:cNvPr name="Freeform 5" id="5"/>
            <p:cNvSpPr/>
            <p:nvPr/>
          </p:nvSpPr>
          <p:spPr>
            <a:xfrm flipH="false" flipV="false" rot="0">
              <a:off x="0" y="0"/>
              <a:ext cx="585372" cy="2916088"/>
            </a:xfrm>
            <a:custGeom>
              <a:avLst/>
              <a:gdLst/>
              <a:ahLst/>
              <a:cxnLst/>
              <a:rect r="r" b="b" t="t" l="l"/>
              <a:pathLst>
                <a:path h="2916088" w="585372">
                  <a:moveTo>
                    <a:pt x="0" y="0"/>
                  </a:moveTo>
                  <a:lnTo>
                    <a:pt x="585372" y="0"/>
                  </a:lnTo>
                  <a:lnTo>
                    <a:pt x="585372"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585372" cy="2973238"/>
            </a:xfrm>
            <a:prstGeom prst="rect">
              <a:avLst/>
            </a:prstGeom>
          </p:spPr>
          <p:txBody>
            <a:bodyPr anchor="ctr" rtlCol="false" tIns="50800" lIns="50800" bIns="50800" rIns="50800"/>
            <a:lstStyle/>
            <a:p>
              <a:pPr algn="ctr">
                <a:lnSpc>
                  <a:spcPts val="3639"/>
                </a:lnSpc>
              </a:pPr>
            </a:p>
          </p:txBody>
        </p:sp>
      </p:grpSp>
      <p:sp>
        <p:nvSpPr>
          <p:cNvPr name="Freeform 7" id="7"/>
          <p:cNvSpPr/>
          <p:nvPr/>
        </p:nvSpPr>
        <p:spPr>
          <a:xfrm flipH="false" flipV="false" rot="0">
            <a:off x="2623549" y="1238326"/>
            <a:ext cx="6761749" cy="6246166"/>
          </a:xfrm>
          <a:custGeom>
            <a:avLst/>
            <a:gdLst/>
            <a:ahLst/>
            <a:cxnLst/>
            <a:rect r="r" b="b" t="t" l="l"/>
            <a:pathLst>
              <a:path h="6246166" w="6761749">
                <a:moveTo>
                  <a:pt x="0" y="0"/>
                </a:moveTo>
                <a:lnTo>
                  <a:pt x="6761749" y="0"/>
                </a:lnTo>
                <a:lnTo>
                  <a:pt x="6761749" y="6246165"/>
                </a:lnTo>
                <a:lnTo>
                  <a:pt x="0" y="6246165"/>
                </a:lnTo>
                <a:lnTo>
                  <a:pt x="0" y="0"/>
                </a:lnTo>
                <a:close/>
              </a:path>
            </a:pathLst>
          </a:custGeom>
          <a:blipFill>
            <a:blip r:embed="rId4"/>
            <a:stretch>
              <a:fillRect l="0" t="0" r="0" b="0"/>
            </a:stretch>
          </a:blipFill>
        </p:spPr>
      </p:sp>
      <p:sp>
        <p:nvSpPr>
          <p:cNvPr name="Freeform 8" id="8"/>
          <p:cNvSpPr/>
          <p:nvPr/>
        </p:nvSpPr>
        <p:spPr>
          <a:xfrm flipH="false" flipV="false" rot="0">
            <a:off x="10540406" y="13892"/>
            <a:ext cx="6894501" cy="4584843"/>
          </a:xfrm>
          <a:custGeom>
            <a:avLst/>
            <a:gdLst/>
            <a:ahLst/>
            <a:cxnLst/>
            <a:rect r="r" b="b" t="t" l="l"/>
            <a:pathLst>
              <a:path h="4584843" w="6894501">
                <a:moveTo>
                  <a:pt x="0" y="0"/>
                </a:moveTo>
                <a:lnTo>
                  <a:pt x="6894501" y="0"/>
                </a:lnTo>
                <a:lnTo>
                  <a:pt x="6894501" y="4584843"/>
                </a:lnTo>
                <a:lnTo>
                  <a:pt x="0" y="4584843"/>
                </a:lnTo>
                <a:lnTo>
                  <a:pt x="0" y="0"/>
                </a:lnTo>
                <a:close/>
              </a:path>
            </a:pathLst>
          </a:custGeom>
          <a:blipFill>
            <a:blip r:embed="rId5"/>
            <a:stretch>
              <a:fillRect l="0" t="0" r="0" b="0"/>
            </a:stretch>
          </a:blipFill>
        </p:spPr>
      </p:sp>
      <p:sp>
        <p:nvSpPr>
          <p:cNvPr name="TextBox 9" id="9"/>
          <p:cNvSpPr txBox="true"/>
          <p:nvPr/>
        </p:nvSpPr>
        <p:spPr>
          <a:xfrm rot="0">
            <a:off x="-2377471" y="-244475"/>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05</a:t>
            </a:r>
          </a:p>
        </p:txBody>
      </p:sp>
      <p:sp>
        <p:nvSpPr>
          <p:cNvPr name="TextBox 10" id="10"/>
          <p:cNvSpPr txBox="true"/>
          <p:nvPr/>
        </p:nvSpPr>
        <p:spPr>
          <a:xfrm rot="0">
            <a:off x="2627934" y="8428482"/>
            <a:ext cx="14050353" cy="1735836"/>
          </a:xfrm>
          <a:prstGeom prst="rect">
            <a:avLst/>
          </a:prstGeom>
        </p:spPr>
        <p:txBody>
          <a:bodyPr anchor="t" rtlCol="false" tIns="0" lIns="0" bIns="0" rIns="0">
            <a:spAutoFit/>
          </a:bodyPr>
          <a:lstStyle/>
          <a:p>
            <a:pPr algn="l">
              <a:lnSpc>
                <a:spcPts val="6402"/>
              </a:lnSpc>
            </a:pPr>
            <a:r>
              <a:rPr lang="en-US" sz="6600" b="true">
                <a:solidFill>
                  <a:srgbClr val="343434"/>
                </a:solidFill>
                <a:latin typeface="Telegraf Bold"/>
                <a:ea typeface="Telegraf Bold"/>
                <a:cs typeface="Telegraf Bold"/>
                <a:sym typeface="Telegraf Bold"/>
              </a:rPr>
              <a:t>OUR CHAMPION: THE "TOP 100" CATBOOST MODEL</a:t>
            </a:r>
          </a:p>
        </p:txBody>
      </p:sp>
      <p:sp>
        <p:nvSpPr>
          <p:cNvPr name="TextBox 11" id="11"/>
          <p:cNvSpPr txBox="true"/>
          <p:nvPr/>
        </p:nvSpPr>
        <p:spPr>
          <a:xfrm rot="0">
            <a:off x="9786263" y="4894010"/>
            <a:ext cx="8402788" cy="3115945"/>
          </a:xfrm>
          <a:prstGeom prst="rect">
            <a:avLst/>
          </a:prstGeom>
        </p:spPr>
        <p:txBody>
          <a:bodyPr anchor="t" rtlCol="false" tIns="0" lIns="0" bIns="0" rIns="0">
            <a:spAutoFit/>
          </a:bodyPr>
          <a:lstStyle/>
          <a:p>
            <a:pPr algn="l" marL="474978" indent="-237489" lvl="1">
              <a:lnSpc>
                <a:spcPts val="3079"/>
              </a:lnSpc>
              <a:buFont typeface="Arial"/>
              <a:buChar char="•"/>
            </a:pPr>
            <a:r>
              <a:rPr lang="en-US" sz="2199">
                <a:solidFill>
                  <a:srgbClr val="000000"/>
                </a:solidFill>
                <a:latin typeface="TT Hoves"/>
                <a:ea typeface="TT Hoves"/>
                <a:cs typeface="TT Hoves"/>
                <a:sym typeface="TT Hoves"/>
              </a:rPr>
              <a:t>We selected the CatBoost model trained on the Top 100 known groups as our final champion.</a:t>
            </a:r>
          </a:p>
          <a:p>
            <a:pPr algn="l" marL="474978" indent="-237489" lvl="1">
              <a:lnSpc>
                <a:spcPts val="3079"/>
              </a:lnSpc>
              <a:buFont typeface="Arial"/>
              <a:buChar char="•"/>
            </a:pPr>
            <a:r>
              <a:rPr lang="en-US" sz="2199">
                <a:solidFill>
                  <a:srgbClr val="000000"/>
                </a:solidFill>
                <a:latin typeface="TT Hoves"/>
                <a:ea typeface="TT Hoves"/>
                <a:cs typeface="TT Hoves"/>
                <a:sym typeface="TT Hoves"/>
              </a:rPr>
              <a:t>Performance: It achieves a strong ~93% overall accuracy on this difficult task.</a:t>
            </a:r>
          </a:p>
          <a:p>
            <a:pPr algn="l">
              <a:lnSpc>
                <a:spcPts val="3079"/>
              </a:lnSpc>
            </a:pPr>
          </a:p>
          <a:p>
            <a:pPr algn="l" marL="474978" indent="-237489" lvl="1">
              <a:lnSpc>
                <a:spcPts val="3079"/>
              </a:lnSpc>
              <a:buFont typeface="Arial"/>
              <a:buChar char="•"/>
            </a:pPr>
            <a:r>
              <a:rPr lang="en-US" sz="2199">
                <a:solidFill>
                  <a:srgbClr val="000000"/>
                </a:solidFill>
                <a:latin typeface="TT Hoves"/>
                <a:ea typeface="TT Hoves"/>
                <a:cs typeface="TT Hoves"/>
                <a:sym typeface="TT Hoves"/>
              </a:rPr>
              <a:t>Insights: The model's most important features are consistently Geography (Country, Region), Tactics (WeaponType, AttackType), and Time (Year).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true" flipV="false" rot="-1565348">
            <a:off x="-1362223" y="-2212276"/>
            <a:ext cx="10441422" cy="4424552"/>
          </a:xfrm>
          <a:custGeom>
            <a:avLst/>
            <a:gdLst/>
            <a:ahLst/>
            <a:cxnLst/>
            <a:rect r="r" b="b" t="t" l="l"/>
            <a:pathLst>
              <a:path h="4424552" w="10441422">
                <a:moveTo>
                  <a:pt x="10441421" y="0"/>
                </a:moveTo>
                <a:lnTo>
                  <a:pt x="0" y="0"/>
                </a:lnTo>
                <a:lnTo>
                  <a:pt x="0" y="4424552"/>
                </a:lnTo>
                <a:lnTo>
                  <a:pt x="10441421" y="4424552"/>
                </a:lnTo>
                <a:lnTo>
                  <a:pt x="10441421" y="0"/>
                </a:lnTo>
                <a:close/>
              </a:path>
            </a:pathLst>
          </a:custGeom>
          <a:blipFill>
            <a:blip r:embed="rId2"/>
            <a:stretch>
              <a:fillRect l="0" t="0" r="0" b="0"/>
            </a:stretch>
          </a:blipFill>
        </p:spPr>
      </p:sp>
      <p:sp>
        <p:nvSpPr>
          <p:cNvPr name="Freeform 3" id="3"/>
          <p:cNvSpPr/>
          <p:nvPr/>
        </p:nvSpPr>
        <p:spPr>
          <a:xfrm flipH="false" flipV="false" rot="8250927">
            <a:off x="5486162" y="7645079"/>
            <a:ext cx="7735476" cy="4631616"/>
          </a:xfrm>
          <a:custGeom>
            <a:avLst/>
            <a:gdLst/>
            <a:ahLst/>
            <a:cxnLst/>
            <a:rect r="r" b="b" t="t" l="l"/>
            <a:pathLst>
              <a:path h="4631616" w="7735476">
                <a:moveTo>
                  <a:pt x="0" y="0"/>
                </a:moveTo>
                <a:lnTo>
                  <a:pt x="7735475" y="0"/>
                </a:lnTo>
                <a:lnTo>
                  <a:pt x="7735475" y="4631616"/>
                </a:lnTo>
                <a:lnTo>
                  <a:pt x="0" y="4631616"/>
                </a:lnTo>
                <a:lnTo>
                  <a:pt x="0" y="0"/>
                </a:lnTo>
                <a:close/>
              </a:path>
            </a:pathLst>
          </a:custGeom>
          <a:blipFill>
            <a:blip r:embed="rId3"/>
            <a:stretch>
              <a:fillRect l="0" t="0" r="0" b="0"/>
            </a:stretch>
          </a:blipFill>
        </p:spPr>
      </p:sp>
      <p:grpSp>
        <p:nvGrpSpPr>
          <p:cNvPr name="Group 4" id="4"/>
          <p:cNvGrpSpPr/>
          <p:nvPr/>
        </p:nvGrpSpPr>
        <p:grpSpPr>
          <a:xfrm rot="0">
            <a:off x="15373275" y="4282776"/>
            <a:ext cx="4432110" cy="6257897"/>
            <a:chOff x="0" y="0"/>
            <a:chExt cx="1167305" cy="1648170"/>
          </a:xfrm>
        </p:grpSpPr>
        <p:sp>
          <p:nvSpPr>
            <p:cNvPr name="Freeform 5" id="5"/>
            <p:cNvSpPr/>
            <p:nvPr/>
          </p:nvSpPr>
          <p:spPr>
            <a:xfrm flipH="false" flipV="false" rot="0">
              <a:off x="0" y="0"/>
              <a:ext cx="1167305" cy="1648170"/>
            </a:xfrm>
            <a:custGeom>
              <a:avLst/>
              <a:gdLst/>
              <a:ahLst/>
              <a:cxnLst/>
              <a:rect r="r" b="b" t="t" l="l"/>
              <a:pathLst>
                <a:path h="1648170" w="1167305">
                  <a:moveTo>
                    <a:pt x="0" y="0"/>
                  </a:moveTo>
                  <a:lnTo>
                    <a:pt x="1167305" y="0"/>
                  </a:lnTo>
                  <a:lnTo>
                    <a:pt x="1167305" y="1648170"/>
                  </a:lnTo>
                  <a:lnTo>
                    <a:pt x="0" y="1648170"/>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1167305" cy="1705320"/>
            </a:xfrm>
            <a:prstGeom prst="rect">
              <a:avLst/>
            </a:prstGeom>
          </p:spPr>
          <p:txBody>
            <a:bodyPr anchor="ctr" rtlCol="false" tIns="50800" lIns="50800" bIns="50800" rIns="50800"/>
            <a:lstStyle/>
            <a:p>
              <a:pPr algn="ctr">
                <a:lnSpc>
                  <a:spcPts val="3639"/>
                </a:lnSpc>
              </a:pPr>
            </a:p>
          </p:txBody>
        </p:sp>
      </p:grpSp>
      <p:sp>
        <p:nvSpPr>
          <p:cNvPr name="Freeform 7" id="7"/>
          <p:cNvSpPr/>
          <p:nvPr/>
        </p:nvSpPr>
        <p:spPr>
          <a:xfrm flipH="false" flipV="false" rot="0">
            <a:off x="369316" y="4282776"/>
            <a:ext cx="6978342" cy="4327268"/>
          </a:xfrm>
          <a:custGeom>
            <a:avLst/>
            <a:gdLst/>
            <a:ahLst/>
            <a:cxnLst/>
            <a:rect r="r" b="b" t="t" l="l"/>
            <a:pathLst>
              <a:path h="4327268" w="6978342">
                <a:moveTo>
                  <a:pt x="0" y="0"/>
                </a:moveTo>
                <a:lnTo>
                  <a:pt x="6978342" y="0"/>
                </a:lnTo>
                <a:lnTo>
                  <a:pt x="6978342" y="4327268"/>
                </a:lnTo>
                <a:lnTo>
                  <a:pt x="0" y="4327268"/>
                </a:lnTo>
                <a:lnTo>
                  <a:pt x="0" y="0"/>
                </a:lnTo>
                <a:close/>
              </a:path>
            </a:pathLst>
          </a:custGeom>
          <a:blipFill>
            <a:blip r:embed="rId4"/>
            <a:stretch>
              <a:fillRect l="-2109" t="0" r="-2109" b="0"/>
            </a:stretch>
          </a:blipFill>
        </p:spPr>
      </p:sp>
      <p:sp>
        <p:nvSpPr>
          <p:cNvPr name="Freeform 8" id="8"/>
          <p:cNvSpPr/>
          <p:nvPr/>
        </p:nvSpPr>
        <p:spPr>
          <a:xfrm flipH="false" flipV="false" rot="0">
            <a:off x="7739448" y="4143590"/>
            <a:ext cx="7242038" cy="5486392"/>
          </a:xfrm>
          <a:custGeom>
            <a:avLst/>
            <a:gdLst/>
            <a:ahLst/>
            <a:cxnLst/>
            <a:rect r="r" b="b" t="t" l="l"/>
            <a:pathLst>
              <a:path h="5486392" w="7242038">
                <a:moveTo>
                  <a:pt x="0" y="0"/>
                </a:moveTo>
                <a:lnTo>
                  <a:pt x="7242038" y="0"/>
                </a:lnTo>
                <a:lnTo>
                  <a:pt x="7242038" y="5486392"/>
                </a:lnTo>
                <a:lnTo>
                  <a:pt x="0" y="5486392"/>
                </a:lnTo>
                <a:lnTo>
                  <a:pt x="0" y="0"/>
                </a:lnTo>
                <a:close/>
              </a:path>
            </a:pathLst>
          </a:custGeom>
          <a:blipFill>
            <a:blip r:embed="rId5"/>
            <a:stretch>
              <a:fillRect l="0" t="0" r="0" b="0"/>
            </a:stretch>
          </a:blipFill>
        </p:spPr>
      </p:sp>
      <p:sp>
        <p:nvSpPr>
          <p:cNvPr name="TextBox 9" id="9"/>
          <p:cNvSpPr txBox="true"/>
          <p:nvPr/>
        </p:nvSpPr>
        <p:spPr>
          <a:xfrm rot="0">
            <a:off x="13427092" y="8356807"/>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06</a:t>
            </a:r>
          </a:p>
        </p:txBody>
      </p:sp>
      <p:sp>
        <p:nvSpPr>
          <p:cNvPr name="TextBox 10" id="10"/>
          <p:cNvSpPr txBox="true"/>
          <p:nvPr/>
        </p:nvSpPr>
        <p:spPr>
          <a:xfrm rot="0">
            <a:off x="875440" y="428115"/>
            <a:ext cx="16539683" cy="1779778"/>
          </a:xfrm>
          <a:prstGeom prst="rect">
            <a:avLst/>
          </a:prstGeom>
        </p:spPr>
        <p:txBody>
          <a:bodyPr anchor="t" rtlCol="false" tIns="0" lIns="0" bIns="0" rIns="0">
            <a:spAutoFit/>
          </a:bodyPr>
          <a:lstStyle/>
          <a:p>
            <a:pPr algn="l">
              <a:lnSpc>
                <a:spcPts val="6596"/>
              </a:lnSpc>
            </a:pPr>
            <a:r>
              <a:rPr lang="en-US" sz="6800" b="true">
                <a:solidFill>
                  <a:srgbClr val="343434"/>
                </a:solidFill>
                <a:latin typeface="Telegraf Bold"/>
                <a:ea typeface="Telegraf Bold"/>
                <a:cs typeface="Telegraf Bold"/>
                <a:sym typeface="Telegraf Bold"/>
              </a:rPr>
              <a:t>ADVANCED ANALYSIS 1: PROFILING (WHO, WHAT, &amp; WHEN)</a:t>
            </a:r>
          </a:p>
        </p:txBody>
      </p:sp>
      <p:sp>
        <p:nvSpPr>
          <p:cNvPr name="TextBox 11" id="11"/>
          <p:cNvSpPr txBox="true"/>
          <p:nvPr/>
        </p:nvSpPr>
        <p:spPr>
          <a:xfrm rot="0">
            <a:off x="505049" y="2769023"/>
            <a:ext cx="7817645" cy="1082675"/>
          </a:xfrm>
          <a:prstGeom prst="rect">
            <a:avLst/>
          </a:prstGeom>
        </p:spPr>
        <p:txBody>
          <a:bodyPr anchor="t" rtlCol="false" tIns="0" lIns="0" bIns="0" rIns="0">
            <a:spAutoFit/>
          </a:bodyPr>
          <a:lstStyle/>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 We built a tool to generate "deep dive" HTML reports of groups, weapons, and targets. This shows not just what they do, but how their tactics evolve over time.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11617897" y="6567202"/>
            <a:ext cx="12701350" cy="5382197"/>
          </a:xfrm>
          <a:custGeom>
            <a:avLst/>
            <a:gdLst/>
            <a:ahLst/>
            <a:cxnLst/>
            <a:rect r="r" b="b" t="t" l="l"/>
            <a:pathLst>
              <a:path h="5382197" w="12701350">
                <a:moveTo>
                  <a:pt x="0" y="0"/>
                </a:moveTo>
                <a:lnTo>
                  <a:pt x="12701349" y="0"/>
                </a:lnTo>
                <a:lnTo>
                  <a:pt x="12701349" y="5382196"/>
                </a:lnTo>
                <a:lnTo>
                  <a:pt x="0" y="5382196"/>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sp>
        <p:nvSpPr>
          <p:cNvPr name="TextBox 4" id="4"/>
          <p:cNvSpPr txBox="true"/>
          <p:nvPr/>
        </p:nvSpPr>
        <p:spPr>
          <a:xfrm rot="0">
            <a:off x="13427092" y="411781"/>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06</a:t>
            </a:r>
          </a:p>
        </p:txBody>
      </p:sp>
      <p:grpSp>
        <p:nvGrpSpPr>
          <p:cNvPr name="Group 5" id="5"/>
          <p:cNvGrpSpPr/>
          <p:nvPr/>
        </p:nvGrpSpPr>
        <p:grpSpPr>
          <a:xfrm rot="0">
            <a:off x="15339591" y="-1730880"/>
            <a:ext cx="4147484" cy="5784191"/>
            <a:chOff x="0" y="0"/>
            <a:chExt cx="1092341" cy="1523408"/>
          </a:xfrm>
        </p:grpSpPr>
        <p:sp>
          <p:nvSpPr>
            <p:cNvPr name="Freeform 6" id="6"/>
            <p:cNvSpPr/>
            <p:nvPr/>
          </p:nvSpPr>
          <p:spPr>
            <a:xfrm flipH="false" flipV="false" rot="0">
              <a:off x="0" y="0"/>
              <a:ext cx="1092341" cy="1523408"/>
            </a:xfrm>
            <a:custGeom>
              <a:avLst/>
              <a:gdLst/>
              <a:ahLst/>
              <a:cxnLst/>
              <a:rect r="r" b="b" t="t" l="l"/>
              <a:pathLst>
                <a:path h="1523408" w="1092341">
                  <a:moveTo>
                    <a:pt x="0" y="0"/>
                  </a:moveTo>
                  <a:lnTo>
                    <a:pt x="1092341" y="0"/>
                  </a:lnTo>
                  <a:lnTo>
                    <a:pt x="1092341" y="1523408"/>
                  </a:lnTo>
                  <a:lnTo>
                    <a:pt x="0" y="152340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1092341" cy="1580558"/>
            </a:xfrm>
            <a:prstGeom prst="rect">
              <a:avLst/>
            </a:prstGeom>
          </p:spPr>
          <p:txBody>
            <a:bodyPr anchor="ctr" rtlCol="false" tIns="50800" lIns="50800" bIns="50800" rIns="50800"/>
            <a:lstStyle/>
            <a:p>
              <a:pPr algn="ctr">
                <a:lnSpc>
                  <a:spcPts val="3639"/>
                </a:lnSpc>
              </a:pPr>
            </a:p>
          </p:txBody>
        </p:sp>
      </p:grpSp>
      <p:sp>
        <p:nvSpPr>
          <p:cNvPr name="Freeform 8" id="8"/>
          <p:cNvSpPr/>
          <p:nvPr/>
        </p:nvSpPr>
        <p:spPr>
          <a:xfrm flipH="false" flipV="false" rot="0">
            <a:off x="1028700" y="5242518"/>
            <a:ext cx="6412095" cy="4512512"/>
          </a:xfrm>
          <a:custGeom>
            <a:avLst/>
            <a:gdLst/>
            <a:ahLst/>
            <a:cxnLst/>
            <a:rect r="r" b="b" t="t" l="l"/>
            <a:pathLst>
              <a:path h="4512512" w="6412095">
                <a:moveTo>
                  <a:pt x="0" y="0"/>
                </a:moveTo>
                <a:lnTo>
                  <a:pt x="6412095" y="0"/>
                </a:lnTo>
                <a:lnTo>
                  <a:pt x="6412095" y="4512512"/>
                </a:lnTo>
                <a:lnTo>
                  <a:pt x="0" y="4512512"/>
                </a:lnTo>
                <a:lnTo>
                  <a:pt x="0" y="0"/>
                </a:lnTo>
                <a:close/>
              </a:path>
            </a:pathLst>
          </a:custGeom>
          <a:blipFill>
            <a:blip r:embed="rId4"/>
            <a:stretch>
              <a:fillRect l="0" t="0" r="0" b="0"/>
            </a:stretch>
          </a:blipFill>
        </p:spPr>
      </p:sp>
      <p:sp>
        <p:nvSpPr>
          <p:cNvPr name="Freeform 9" id="9"/>
          <p:cNvSpPr/>
          <p:nvPr/>
        </p:nvSpPr>
        <p:spPr>
          <a:xfrm flipH="false" flipV="false" rot="0">
            <a:off x="7999329" y="5242518"/>
            <a:ext cx="9969242" cy="4698005"/>
          </a:xfrm>
          <a:custGeom>
            <a:avLst/>
            <a:gdLst/>
            <a:ahLst/>
            <a:cxnLst/>
            <a:rect r="r" b="b" t="t" l="l"/>
            <a:pathLst>
              <a:path h="4698005" w="9969242">
                <a:moveTo>
                  <a:pt x="0" y="0"/>
                </a:moveTo>
                <a:lnTo>
                  <a:pt x="9969242" y="0"/>
                </a:lnTo>
                <a:lnTo>
                  <a:pt x="9969242" y="4698005"/>
                </a:lnTo>
                <a:lnTo>
                  <a:pt x="0" y="4698005"/>
                </a:lnTo>
                <a:lnTo>
                  <a:pt x="0" y="0"/>
                </a:lnTo>
                <a:close/>
              </a:path>
            </a:pathLst>
          </a:custGeom>
          <a:blipFill>
            <a:blip r:embed="rId5"/>
            <a:stretch>
              <a:fillRect l="0" t="0" r="0" b="0"/>
            </a:stretch>
          </a:blipFill>
        </p:spPr>
      </p:sp>
      <p:sp>
        <p:nvSpPr>
          <p:cNvPr name="TextBox 10" id="10"/>
          <p:cNvSpPr txBox="true"/>
          <p:nvPr/>
        </p:nvSpPr>
        <p:spPr>
          <a:xfrm rot="0">
            <a:off x="11785591" y="4416399"/>
            <a:ext cx="1497347" cy="986799"/>
          </a:xfrm>
          <a:prstGeom prst="rect">
            <a:avLst/>
          </a:prstGeom>
        </p:spPr>
        <p:txBody>
          <a:bodyPr anchor="t" rtlCol="false" tIns="0" lIns="0" bIns="0" rIns="0">
            <a:spAutoFit/>
          </a:bodyPr>
          <a:lstStyle/>
          <a:p>
            <a:pPr algn="ctr">
              <a:lnSpc>
                <a:spcPts val="6772"/>
              </a:lnSpc>
            </a:pPr>
            <a:r>
              <a:rPr lang="en-US" b="true" sz="6982">
                <a:solidFill>
                  <a:srgbClr val="F2F7FA"/>
                </a:solidFill>
                <a:latin typeface="Telegraf Bold"/>
                <a:ea typeface="Telegraf Bold"/>
                <a:cs typeface="Telegraf Bold"/>
                <a:sym typeface="Telegraf Bold"/>
              </a:rPr>
              <a:t>E</a:t>
            </a:r>
          </a:p>
        </p:txBody>
      </p:sp>
      <p:sp>
        <p:nvSpPr>
          <p:cNvPr name="TextBox 11" id="11"/>
          <p:cNvSpPr txBox="true"/>
          <p:nvPr/>
        </p:nvSpPr>
        <p:spPr>
          <a:xfrm rot="0">
            <a:off x="13427092" y="-244475"/>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07</a:t>
            </a:r>
          </a:p>
        </p:txBody>
      </p:sp>
      <p:sp>
        <p:nvSpPr>
          <p:cNvPr name="TextBox 12" id="12"/>
          <p:cNvSpPr txBox="true"/>
          <p:nvPr/>
        </p:nvSpPr>
        <p:spPr>
          <a:xfrm rot="0">
            <a:off x="524183" y="428115"/>
            <a:ext cx="11679138" cy="1779778"/>
          </a:xfrm>
          <a:prstGeom prst="rect">
            <a:avLst/>
          </a:prstGeom>
        </p:spPr>
        <p:txBody>
          <a:bodyPr anchor="t" rtlCol="false" tIns="0" lIns="0" bIns="0" rIns="0">
            <a:spAutoFit/>
          </a:bodyPr>
          <a:lstStyle/>
          <a:p>
            <a:pPr algn="l">
              <a:lnSpc>
                <a:spcPts val="6596"/>
              </a:lnSpc>
            </a:pPr>
            <a:r>
              <a:rPr lang="en-US" sz="6800" b="true">
                <a:solidFill>
                  <a:srgbClr val="343434"/>
                </a:solidFill>
                <a:latin typeface="Telegraf Bold"/>
                <a:ea typeface="Telegraf Bold"/>
                <a:cs typeface="Telegraf Bold"/>
                <a:sym typeface="Telegraf Bold"/>
              </a:rPr>
              <a:t>ADVANCED ANALYSIS 2: CLUSTERING &amp; MAPPING</a:t>
            </a:r>
          </a:p>
        </p:txBody>
      </p:sp>
      <p:sp>
        <p:nvSpPr>
          <p:cNvPr name="TextBox 13" id="13"/>
          <p:cNvSpPr txBox="true"/>
          <p:nvPr/>
        </p:nvSpPr>
        <p:spPr>
          <a:xfrm rot="0">
            <a:off x="505049" y="2769023"/>
            <a:ext cx="7817645" cy="2492375"/>
          </a:xfrm>
          <a:prstGeom prst="rect">
            <a:avLst/>
          </a:prstGeom>
        </p:spPr>
        <p:txBody>
          <a:bodyPr anchor="t" rtlCol="false" tIns="0" lIns="0" bIns="0" rIns="0">
            <a:spAutoFit/>
          </a:bodyPr>
          <a:lstStyle/>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Dimension Reduction: We used K-Means Clustering and PCA to find natural groupings of attacks based on their characteristics.</a:t>
            </a:r>
          </a:p>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Geographic Drill-Down: We built interactive maps to explore hotspots from a global view down to the city level.</a:t>
            </a:r>
          </a:p>
          <a:p>
            <a:pPr algn="l">
              <a:lnSpc>
                <a:spcPts val="280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240180"/>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sp>
        <p:nvSpPr>
          <p:cNvPr name="TextBox 4" id="4"/>
          <p:cNvSpPr txBox="true"/>
          <p:nvPr/>
        </p:nvSpPr>
        <p:spPr>
          <a:xfrm rot="0">
            <a:off x="13427092" y="411781"/>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06</a:t>
            </a:r>
          </a:p>
        </p:txBody>
      </p:sp>
      <p:grpSp>
        <p:nvGrpSpPr>
          <p:cNvPr name="Group 5" id="5"/>
          <p:cNvGrpSpPr/>
          <p:nvPr/>
        </p:nvGrpSpPr>
        <p:grpSpPr>
          <a:xfrm rot="0">
            <a:off x="15339591" y="-1730880"/>
            <a:ext cx="4147484" cy="5784191"/>
            <a:chOff x="0" y="0"/>
            <a:chExt cx="1092341" cy="1523408"/>
          </a:xfrm>
        </p:grpSpPr>
        <p:sp>
          <p:nvSpPr>
            <p:cNvPr name="Freeform 6" id="6"/>
            <p:cNvSpPr/>
            <p:nvPr/>
          </p:nvSpPr>
          <p:spPr>
            <a:xfrm flipH="false" flipV="false" rot="0">
              <a:off x="0" y="0"/>
              <a:ext cx="1092341" cy="1523408"/>
            </a:xfrm>
            <a:custGeom>
              <a:avLst/>
              <a:gdLst/>
              <a:ahLst/>
              <a:cxnLst/>
              <a:rect r="r" b="b" t="t" l="l"/>
              <a:pathLst>
                <a:path h="1523408" w="1092341">
                  <a:moveTo>
                    <a:pt x="0" y="0"/>
                  </a:moveTo>
                  <a:lnTo>
                    <a:pt x="1092341" y="0"/>
                  </a:lnTo>
                  <a:lnTo>
                    <a:pt x="1092341" y="1523408"/>
                  </a:lnTo>
                  <a:lnTo>
                    <a:pt x="0" y="152340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1092341" cy="1580558"/>
            </a:xfrm>
            <a:prstGeom prst="rect">
              <a:avLst/>
            </a:prstGeom>
          </p:spPr>
          <p:txBody>
            <a:bodyPr anchor="ctr" rtlCol="false" tIns="50800" lIns="50800" bIns="50800" rIns="50800"/>
            <a:lstStyle/>
            <a:p>
              <a:pPr algn="ctr">
                <a:lnSpc>
                  <a:spcPts val="3639"/>
                </a:lnSpc>
              </a:pPr>
            </a:p>
          </p:txBody>
        </p:sp>
      </p:grpSp>
      <p:sp>
        <p:nvSpPr>
          <p:cNvPr name="Freeform 8" id="8"/>
          <p:cNvSpPr/>
          <p:nvPr/>
        </p:nvSpPr>
        <p:spPr>
          <a:xfrm flipH="false" flipV="false" rot="0">
            <a:off x="524183" y="4340199"/>
            <a:ext cx="8431212" cy="4710939"/>
          </a:xfrm>
          <a:custGeom>
            <a:avLst/>
            <a:gdLst/>
            <a:ahLst/>
            <a:cxnLst/>
            <a:rect r="r" b="b" t="t" l="l"/>
            <a:pathLst>
              <a:path h="4710939" w="8431212">
                <a:moveTo>
                  <a:pt x="0" y="0"/>
                </a:moveTo>
                <a:lnTo>
                  <a:pt x="8431211" y="0"/>
                </a:lnTo>
                <a:lnTo>
                  <a:pt x="8431211" y="4710940"/>
                </a:lnTo>
                <a:lnTo>
                  <a:pt x="0" y="4710940"/>
                </a:lnTo>
                <a:lnTo>
                  <a:pt x="0" y="0"/>
                </a:lnTo>
                <a:close/>
              </a:path>
            </a:pathLst>
          </a:custGeom>
          <a:blipFill>
            <a:blip r:embed="rId4"/>
            <a:stretch>
              <a:fillRect l="0" t="0" r="0" b="0"/>
            </a:stretch>
          </a:blipFill>
        </p:spPr>
      </p:sp>
      <p:sp>
        <p:nvSpPr>
          <p:cNvPr name="Freeform 9" id="9"/>
          <p:cNvSpPr/>
          <p:nvPr/>
        </p:nvSpPr>
        <p:spPr>
          <a:xfrm flipH="false" flipV="false" rot="0">
            <a:off x="10284913" y="4340199"/>
            <a:ext cx="5996049" cy="4601967"/>
          </a:xfrm>
          <a:custGeom>
            <a:avLst/>
            <a:gdLst/>
            <a:ahLst/>
            <a:cxnLst/>
            <a:rect r="r" b="b" t="t" l="l"/>
            <a:pathLst>
              <a:path h="4601967" w="5996049">
                <a:moveTo>
                  <a:pt x="0" y="0"/>
                </a:moveTo>
                <a:lnTo>
                  <a:pt x="5996049" y="0"/>
                </a:lnTo>
                <a:lnTo>
                  <a:pt x="5996049" y="4601967"/>
                </a:lnTo>
                <a:lnTo>
                  <a:pt x="0" y="4601967"/>
                </a:lnTo>
                <a:lnTo>
                  <a:pt x="0" y="0"/>
                </a:lnTo>
                <a:close/>
              </a:path>
            </a:pathLst>
          </a:custGeom>
          <a:blipFill>
            <a:blip r:embed="rId5"/>
            <a:stretch>
              <a:fillRect l="0" t="0" r="0" b="0"/>
            </a:stretch>
          </a:blipFill>
        </p:spPr>
      </p:sp>
      <p:sp>
        <p:nvSpPr>
          <p:cNvPr name="TextBox 10" id="10"/>
          <p:cNvSpPr txBox="true"/>
          <p:nvPr/>
        </p:nvSpPr>
        <p:spPr>
          <a:xfrm rot="0">
            <a:off x="13427092" y="-244475"/>
            <a:ext cx="7273548" cy="2794001"/>
          </a:xfrm>
          <a:prstGeom prst="rect">
            <a:avLst/>
          </a:prstGeom>
        </p:spPr>
        <p:txBody>
          <a:bodyPr anchor="t" rtlCol="false" tIns="0" lIns="0" bIns="0" rIns="0">
            <a:spAutoFit/>
          </a:bodyPr>
          <a:lstStyle/>
          <a:p>
            <a:pPr algn="ctr">
              <a:lnSpc>
                <a:spcPts val="19400"/>
              </a:lnSpc>
            </a:pPr>
            <a:r>
              <a:rPr lang="en-US" b="true" sz="20000" spc="-1600">
                <a:solidFill>
                  <a:srgbClr val="F2F7FA"/>
                </a:solidFill>
                <a:latin typeface="Telegraf Bold"/>
                <a:ea typeface="Telegraf Bold"/>
                <a:cs typeface="Telegraf Bold"/>
                <a:sym typeface="Telegraf Bold"/>
              </a:rPr>
              <a:t>08</a:t>
            </a:r>
          </a:p>
        </p:txBody>
      </p:sp>
      <p:sp>
        <p:nvSpPr>
          <p:cNvPr name="TextBox 11" id="11"/>
          <p:cNvSpPr txBox="true"/>
          <p:nvPr/>
        </p:nvSpPr>
        <p:spPr>
          <a:xfrm rot="0">
            <a:off x="524183" y="428115"/>
            <a:ext cx="13583946" cy="1779778"/>
          </a:xfrm>
          <a:prstGeom prst="rect">
            <a:avLst/>
          </a:prstGeom>
        </p:spPr>
        <p:txBody>
          <a:bodyPr anchor="t" rtlCol="false" tIns="0" lIns="0" bIns="0" rIns="0">
            <a:spAutoFit/>
          </a:bodyPr>
          <a:lstStyle/>
          <a:p>
            <a:pPr algn="l">
              <a:lnSpc>
                <a:spcPts val="6596"/>
              </a:lnSpc>
            </a:pPr>
            <a:r>
              <a:rPr lang="en-US" sz="6800" b="true">
                <a:solidFill>
                  <a:srgbClr val="343434"/>
                </a:solidFill>
                <a:latin typeface="Telegraf Bold"/>
                <a:ea typeface="Telegraf Bold"/>
                <a:cs typeface="Telegraf Bold"/>
                <a:sym typeface="Telegraf Bold"/>
              </a:rPr>
              <a:t>ADVANCED ANALYSIS 3: FORECASTING &amp; NETWORKS</a:t>
            </a:r>
          </a:p>
        </p:txBody>
      </p:sp>
      <p:sp>
        <p:nvSpPr>
          <p:cNvPr name="TextBox 12" id="12"/>
          <p:cNvSpPr txBox="true"/>
          <p:nvPr/>
        </p:nvSpPr>
        <p:spPr>
          <a:xfrm rot="0">
            <a:off x="505049" y="2769023"/>
            <a:ext cx="7817645" cy="730250"/>
          </a:xfrm>
          <a:prstGeom prst="rect">
            <a:avLst/>
          </a:prstGeom>
        </p:spPr>
        <p:txBody>
          <a:bodyPr anchor="t" rtlCol="false" tIns="0" lIns="0" bIns="0" rIns="0">
            <a:spAutoFit/>
          </a:bodyPr>
          <a:lstStyle/>
          <a:p>
            <a:pPr algn="l" marL="431801" indent="-215900" lvl="1">
              <a:lnSpc>
                <a:spcPts val="2800"/>
              </a:lnSpc>
              <a:buFont typeface="Arial"/>
              <a:buChar char="•"/>
            </a:pPr>
            <a:r>
              <a:rPr lang="en-US" sz="2000" spc="100">
                <a:solidFill>
                  <a:srgbClr val="343434"/>
                </a:solidFill>
                <a:latin typeface="Telegraf"/>
                <a:ea typeface="Telegraf"/>
                <a:cs typeface="Telegraf"/>
                <a:sym typeface="Telegraf"/>
              </a:rPr>
              <a:t>We explored the data's structure in time (Forecasting) and its hidden connections (Networks).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DAG3WGdqKCw</dc:identifier>
  <dcterms:modified xsi:type="dcterms:W3CDTF">2011-08-01T06:04:30Z</dcterms:modified>
  <cp:revision>1</cp:revision>
  <dc:title>Blue and White Gradient Modern Project Presentation</dc:title>
</cp:coreProperties>
</file>

<file path=docProps/thumbnail.jpeg>
</file>